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handoutMasterIdLst>
    <p:handoutMasterId r:id="rId40"/>
  </p:handoutMasterIdLst>
  <p:sldIdLst>
    <p:sldId id="586" r:id="rId2"/>
    <p:sldId id="594" r:id="rId3"/>
    <p:sldId id="735" r:id="rId4"/>
    <p:sldId id="734" r:id="rId5"/>
    <p:sldId id="650" r:id="rId6"/>
    <p:sldId id="715" r:id="rId7"/>
    <p:sldId id="716" r:id="rId8"/>
    <p:sldId id="704" r:id="rId9"/>
    <p:sldId id="706" r:id="rId10"/>
    <p:sldId id="666" r:id="rId11"/>
    <p:sldId id="711" r:id="rId12"/>
    <p:sldId id="712" r:id="rId13"/>
    <p:sldId id="713" r:id="rId14"/>
    <p:sldId id="682" r:id="rId15"/>
    <p:sldId id="688" r:id="rId16"/>
    <p:sldId id="689" r:id="rId17"/>
    <p:sldId id="690" r:id="rId18"/>
    <p:sldId id="681" r:id="rId19"/>
    <p:sldId id="729" r:id="rId20"/>
    <p:sldId id="699" r:id="rId21"/>
    <p:sldId id="714" r:id="rId22"/>
    <p:sldId id="700" r:id="rId23"/>
    <p:sldId id="727" r:id="rId24"/>
    <p:sldId id="726" r:id="rId25"/>
    <p:sldId id="728" r:id="rId26"/>
    <p:sldId id="717" r:id="rId27"/>
    <p:sldId id="718" r:id="rId28"/>
    <p:sldId id="719" r:id="rId29"/>
    <p:sldId id="720" r:id="rId30"/>
    <p:sldId id="722" r:id="rId31"/>
    <p:sldId id="721" r:id="rId32"/>
    <p:sldId id="738" r:id="rId33"/>
    <p:sldId id="739" r:id="rId34"/>
    <p:sldId id="740" r:id="rId35"/>
    <p:sldId id="741" r:id="rId36"/>
    <p:sldId id="736" r:id="rId37"/>
    <p:sldId id="646" r:id="rId38"/>
  </p:sldIdLst>
  <p:sldSz cx="9906000" cy="6858000" type="A4"/>
  <p:notesSz cx="6797675" cy="9926638"/>
  <p:defaultTextStyle>
    <a:defPPr>
      <a:defRPr lang="en-GB"/>
    </a:defPPr>
    <a:lvl1pPr algn="l" rtl="0" fontAlgn="base">
      <a:spcBef>
        <a:spcPct val="0"/>
      </a:spcBef>
      <a:spcAft>
        <a:spcPct val="0"/>
      </a:spcAft>
      <a:defRPr sz="1400" kern="1200">
        <a:solidFill>
          <a:srgbClr val="737377"/>
        </a:solidFill>
        <a:latin typeface="Arial" charset="0"/>
        <a:ea typeface="+mn-ea"/>
        <a:cs typeface="+mn-cs"/>
      </a:defRPr>
    </a:lvl1pPr>
    <a:lvl2pPr marL="457200" algn="l" rtl="0" fontAlgn="base">
      <a:spcBef>
        <a:spcPct val="0"/>
      </a:spcBef>
      <a:spcAft>
        <a:spcPct val="0"/>
      </a:spcAft>
      <a:defRPr sz="1400" kern="1200">
        <a:solidFill>
          <a:srgbClr val="737377"/>
        </a:solidFill>
        <a:latin typeface="Arial" charset="0"/>
        <a:ea typeface="+mn-ea"/>
        <a:cs typeface="+mn-cs"/>
      </a:defRPr>
    </a:lvl2pPr>
    <a:lvl3pPr marL="914400" algn="l" rtl="0" fontAlgn="base">
      <a:spcBef>
        <a:spcPct val="0"/>
      </a:spcBef>
      <a:spcAft>
        <a:spcPct val="0"/>
      </a:spcAft>
      <a:defRPr sz="1400" kern="1200">
        <a:solidFill>
          <a:srgbClr val="737377"/>
        </a:solidFill>
        <a:latin typeface="Arial" charset="0"/>
        <a:ea typeface="+mn-ea"/>
        <a:cs typeface="+mn-cs"/>
      </a:defRPr>
    </a:lvl3pPr>
    <a:lvl4pPr marL="1371600" algn="l" rtl="0" fontAlgn="base">
      <a:spcBef>
        <a:spcPct val="0"/>
      </a:spcBef>
      <a:spcAft>
        <a:spcPct val="0"/>
      </a:spcAft>
      <a:defRPr sz="1400" kern="1200">
        <a:solidFill>
          <a:srgbClr val="737377"/>
        </a:solidFill>
        <a:latin typeface="Arial" charset="0"/>
        <a:ea typeface="+mn-ea"/>
        <a:cs typeface="+mn-cs"/>
      </a:defRPr>
    </a:lvl4pPr>
    <a:lvl5pPr marL="1828800" algn="l" rtl="0" fontAlgn="base">
      <a:spcBef>
        <a:spcPct val="0"/>
      </a:spcBef>
      <a:spcAft>
        <a:spcPct val="0"/>
      </a:spcAft>
      <a:defRPr sz="1400" kern="1200">
        <a:solidFill>
          <a:srgbClr val="737377"/>
        </a:solidFill>
        <a:latin typeface="Arial" charset="0"/>
        <a:ea typeface="+mn-ea"/>
        <a:cs typeface="+mn-cs"/>
      </a:defRPr>
    </a:lvl5pPr>
    <a:lvl6pPr marL="2286000" algn="l" defTabSz="914400" rtl="0" eaLnBrk="1" latinLnBrk="0" hangingPunct="1">
      <a:defRPr sz="1400" kern="1200">
        <a:solidFill>
          <a:srgbClr val="737377"/>
        </a:solidFill>
        <a:latin typeface="Arial" charset="0"/>
        <a:ea typeface="+mn-ea"/>
        <a:cs typeface="+mn-cs"/>
      </a:defRPr>
    </a:lvl6pPr>
    <a:lvl7pPr marL="2743200" algn="l" defTabSz="914400" rtl="0" eaLnBrk="1" latinLnBrk="0" hangingPunct="1">
      <a:defRPr sz="1400" kern="1200">
        <a:solidFill>
          <a:srgbClr val="737377"/>
        </a:solidFill>
        <a:latin typeface="Arial" charset="0"/>
        <a:ea typeface="+mn-ea"/>
        <a:cs typeface="+mn-cs"/>
      </a:defRPr>
    </a:lvl7pPr>
    <a:lvl8pPr marL="3200400" algn="l" defTabSz="914400" rtl="0" eaLnBrk="1" latinLnBrk="0" hangingPunct="1">
      <a:defRPr sz="1400" kern="1200">
        <a:solidFill>
          <a:srgbClr val="737377"/>
        </a:solidFill>
        <a:latin typeface="Arial" charset="0"/>
        <a:ea typeface="+mn-ea"/>
        <a:cs typeface="+mn-cs"/>
      </a:defRPr>
    </a:lvl8pPr>
    <a:lvl9pPr marL="3657600" algn="l" defTabSz="914400" rtl="0" eaLnBrk="1" latinLnBrk="0" hangingPunct="1">
      <a:defRPr sz="1400" kern="1200">
        <a:solidFill>
          <a:srgbClr val="737377"/>
        </a:solidFill>
        <a:latin typeface="Arial" charset="0"/>
        <a:ea typeface="+mn-ea"/>
        <a:cs typeface="+mn-cs"/>
      </a:defRPr>
    </a:lvl9pPr>
  </p:defaultTextStyle>
  <p:extLst>
    <p:ext uri="{EFAFB233-063F-42B5-8137-9DF3F51BA10A}">
      <p15:sldGuideLst xmlns:p15="http://schemas.microsoft.com/office/powerpoint/2012/main">
        <p15:guide id="1" orient="horz" pos="3974">
          <p15:clr>
            <a:srgbClr val="A4A3A4"/>
          </p15:clr>
        </p15:guide>
        <p15:guide id="2" orient="horz" pos="754">
          <p15:clr>
            <a:srgbClr val="A4A3A4"/>
          </p15:clr>
        </p15:guide>
        <p15:guide id="3" pos="3211">
          <p15:clr>
            <a:srgbClr val="A4A3A4"/>
          </p15:clr>
        </p15:guide>
        <p15:guide id="4" pos="172">
          <p15:clr>
            <a:srgbClr val="A4A3A4"/>
          </p15:clr>
        </p15:guide>
        <p15:guide id="5" pos="308">
          <p15:clr>
            <a:srgbClr val="A4A3A4"/>
          </p15:clr>
        </p15:guide>
        <p15:guide id="6" pos="6068">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99CCFF"/>
    <a:srgbClr val="FAAB1E"/>
    <a:srgbClr val="CCCCFF"/>
    <a:srgbClr val="0066FF"/>
    <a:srgbClr val="3399FF"/>
    <a:srgbClr val="8DDF07"/>
    <a:srgbClr val="C9D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6" autoAdjust="0"/>
    <p:restoredTop sz="90634" autoAdjust="0"/>
  </p:normalViewPr>
  <p:slideViewPr>
    <p:cSldViewPr snapToObjects="1">
      <p:cViewPr varScale="1">
        <p:scale>
          <a:sx n="80" d="100"/>
          <a:sy n="80" d="100"/>
        </p:scale>
        <p:origin x="1397" y="48"/>
      </p:cViewPr>
      <p:guideLst>
        <p:guide orient="horz" pos="3974"/>
        <p:guide orient="horz" pos="754"/>
        <p:guide pos="3211"/>
        <p:guide pos="172"/>
        <p:guide pos="308"/>
        <p:guide pos="60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snapToObjects="1">
      <p:cViewPr varScale="1">
        <p:scale>
          <a:sx n="62" d="100"/>
          <a:sy n="62" d="100"/>
        </p:scale>
        <p:origin x="3240" y="67"/>
      </p:cViewPr>
      <p:guideLst>
        <p:guide orient="horz" pos="3127"/>
        <p:guide pos="214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2" y="2"/>
            <a:ext cx="2947145" cy="496100"/>
          </a:xfrm>
          <a:prstGeom prst="rect">
            <a:avLst/>
          </a:prstGeom>
          <a:noFill/>
          <a:ln w="9525">
            <a:noFill/>
            <a:miter lim="800000"/>
            <a:headEnd/>
            <a:tailEnd/>
          </a:ln>
          <a:effectLst/>
        </p:spPr>
        <p:txBody>
          <a:bodyPr vert="horz" wrap="square" lIns="90718" tIns="45359" rIns="90718" bIns="45359" numCol="1" anchor="t" anchorCtr="0" compatLnSpc="1">
            <a:prstTxWarp prst="textNoShape">
              <a:avLst/>
            </a:prstTxWarp>
          </a:bodyPr>
          <a:lstStyle>
            <a:lvl1pPr algn="l" defTabSz="907582" eaLnBrk="0" hangingPunct="0">
              <a:spcBef>
                <a:spcPct val="0"/>
              </a:spcBef>
              <a:buClrTx/>
              <a:buFontTx/>
              <a:buNone/>
              <a:defRPr sz="1100">
                <a:solidFill>
                  <a:schemeClr val="tx1"/>
                </a:solidFill>
                <a:latin typeface="Arial" charset="0"/>
              </a:defRPr>
            </a:lvl1pPr>
          </a:lstStyle>
          <a:p>
            <a:pPr>
              <a:defRPr/>
            </a:pPr>
            <a:endParaRPr lang="en-GB"/>
          </a:p>
        </p:txBody>
      </p:sp>
      <p:sp>
        <p:nvSpPr>
          <p:cNvPr id="51203" name="Rectangle 3"/>
          <p:cNvSpPr>
            <a:spLocks noGrp="1" noChangeArrowheads="1"/>
          </p:cNvSpPr>
          <p:nvPr>
            <p:ph type="dt" sz="quarter" idx="1"/>
          </p:nvPr>
        </p:nvSpPr>
        <p:spPr bwMode="auto">
          <a:xfrm>
            <a:off x="3850530" y="2"/>
            <a:ext cx="2946058" cy="496100"/>
          </a:xfrm>
          <a:prstGeom prst="rect">
            <a:avLst/>
          </a:prstGeom>
          <a:noFill/>
          <a:ln w="9525">
            <a:noFill/>
            <a:miter lim="800000"/>
            <a:headEnd/>
            <a:tailEnd/>
          </a:ln>
          <a:effectLst/>
        </p:spPr>
        <p:txBody>
          <a:bodyPr vert="horz" wrap="square" lIns="90718" tIns="45359" rIns="90718" bIns="45359" numCol="1" anchor="t" anchorCtr="0" compatLnSpc="1">
            <a:prstTxWarp prst="textNoShape">
              <a:avLst/>
            </a:prstTxWarp>
          </a:bodyPr>
          <a:lstStyle>
            <a:lvl1pPr algn="r" defTabSz="907582" eaLnBrk="0" hangingPunct="0">
              <a:spcBef>
                <a:spcPct val="0"/>
              </a:spcBef>
              <a:buClrTx/>
              <a:buFontTx/>
              <a:buNone/>
              <a:defRPr sz="1100">
                <a:solidFill>
                  <a:schemeClr val="tx1"/>
                </a:solidFill>
                <a:latin typeface="Arial" charset="0"/>
              </a:defRPr>
            </a:lvl1pPr>
          </a:lstStyle>
          <a:p>
            <a:pPr>
              <a:defRPr/>
            </a:pPr>
            <a:endParaRPr lang="en-GB"/>
          </a:p>
        </p:txBody>
      </p:sp>
      <p:sp>
        <p:nvSpPr>
          <p:cNvPr id="51204" name="Rectangle 4"/>
          <p:cNvSpPr>
            <a:spLocks noGrp="1" noChangeArrowheads="1"/>
          </p:cNvSpPr>
          <p:nvPr>
            <p:ph type="ftr" sz="quarter" idx="2"/>
          </p:nvPr>
        </p:nvSpPr>
        <p:spPr bwMode="auto">
          <a:xfrm>
            <a:off x="2" y="9430537"/>
            <a:ext cx="2947145" cy="493783"/>
          </a:xfrm>
          <a:prstGeom prst="rect">
            <a:avLst/>
          </a:prstGeom>
          <a:noFill/>
          <a:ln w="9525">
            <a:noFill/>
            <a:miter lim="800000"/>
            <a:headEnd/>
            <a:tailEnd/>
          </a:ln>
          <a:effectLst/>
        </p:spPr>
        <p:txBody>
          <a:bodyPr vert="horz" wrap="square" lIns="90718" tIns="45359" rIns="90718" bIns="45359" numCol="1" anchor="b" anchorCtr="0" compatLnSpc="1">
            <a:prstTxWarp prst="textNoShape">
              <a:avLst/>
            </a:prstTxWarp>
          </a:bodyPr>
          <a:lstStyle>
            <a:lvl1pPr algn="l" defTabSz="907582" eaLnBrk="0" hangingPunct="0">
              <a:spcBef>
                <a:spcPct val="0"/>
              </a:spcBef>
              <a:buClrTx/>
              <a:buFontTx/>
              <a:buNone/>
              <a:defRPr sz="1100">
                <a:solidFill>
                  <a:schemeClr val="tx1"/>
                </a:solidFill>
                <a:latin typeface="Arial" charset="0"/>
              </a:defRPr>
            </a:lvl1pPr>
          </a:lstStyle>
          <a:p>
            <a:pPr>
              <a:defRPr/>
            </a:pPr>
            <a:endParaRPr lang="en-GB"/>
          </a:p>
        </p:txBody>
      </p:sp>
      <p:sp>
        <p:nvSpPr>
          <p:cNvPr id="51205" name="Rectangle 5"/>
          <p:cNvSpPr>
            <a:spLocks noGrp="1" noChangeArrowheads="1"/>
          </p:cNvSpPr>
          <p:nvPr>
            <p:ph type="sldNum" sz="quarter" idx="3"/>
          </p:nvPr>
        </p:nvSpPr>
        <p:spPr bwMode="auto">
          <a:xfrm>
            <a:off x="3850530" y="9430537"/>
            <a:ext cx="2946058" cy="493783"/>
          </a:xfrm>
          <a:prstGeom prst="rect">
            <a:avLst/>
          </a:prstGeom>
          <a:noFill/>
          <a:ln w="9525">
            <a:noFill/>
            <a:miter lim="800000"/>
            <a:headEnd/>
            <a:tailEnd/>
          </a:ln>
          <a:effectLst/>
        </p:spPr>
        <p:txBody>
          <a:bodyPr vert="horz" wrap="square" lIns="90718" tIns="45359" rIns="90718" bIns="45359" numCol="1" anchor="b" anchorCtr="0" compatLnSpc="1">
            <a:prstTxWarp prst="textNoShape">
              <a:avLst/>
            </a:prstTxWarp>
          </a:bodyPr>
          <a:lstStyle>
            <a:lvl1pPr algn="r" defTabSz="907582" eaLnBrk="0" hangingPunct="0">
              <a:spcBef>
                <a:spcPct val="0"/>
              </a:spcBef>
              <a:buClrTx/>
              <a:buFontTx/>
              <a:buNone/>
              <a:defRPr sz="1100">
                <a:solidFill>
                  <a:schemeClr val="tx1"/>
                </a:solidFill>
                <a:latin typeface="Arial" charset="0"/>
              </a:defRPr>
            </a:lvl1pPr>
          </a:lstStyle>
          <a:p>
            <a:pPr>
              <a:defRPr/>
            </a:pPr>
            <a:fld id="{5DFBDAA5-655F-43BA-A7A2-D16394AF641C}" type="slidenum">
              <a:rPr lang="en-GB"/>
              <a:pPr>
                <a:defRPr/>
              </a:pPr>
              <a:t>‹#›</a:t>
            </a:fld>
            <a:endParaRPr lang="en-GB" dirty="0"/>
          </a:p>
        </p:txBody>
      </p:sp>
    </p:spTree>
    <p:extLst>
      <p:ext uri="{BB962C8B-B14F-4D97-AF65-F5344CB8AC3E}">
        <p14:creationId xmlns:p14="http://schemas.microsoft.com/office/powerpoint/2010/main" val="3309120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2" y="2"/>
            <a:ext cx="2947145" cy="496100"/>
          </a:xfrm>
          <a:prstGeom prst="rect">
            <a:avLst/>
          </a:prstGeom>
          <a:noFill/>
          <a:ln w="9525">
            <a:noFill/>
            <a:miter lim="800000"/>
            <a:headEnd/>
            <a:tailEnd/>
          </a:ln>
          <a:effectLst/>
        </p:spPr>
        <p:txBody>
          <a:bodyPr vert="horz" wrap="square" lIns="90718" tIns="45359" rIns="90718" bIns="45359" numCol="1" anchor="t" anchorCtr="0" compatLnSpc="1">
            <a:prstTxWarp prst="textNoShape">
              <a:avLst/>
            </a:prstTxWarp>
          </a:bodyPr>
          <a:lstStyle>
            <a:lvl1pPr algn="l" defTabSz="907582" eaLnBrk="0" hangingPunct="0">
              <a:spcBef>
                <a:spcPct val="0"/>
              </a:spcBef>
              <a:buClrTx/>
              <a:buFontTx/>
              <a:buNone/>
              <a:defRPr sz="1100">
                <a:solidFill>
                  <a:schemeClr val="tx1"/>
                </a:solidFill>
                <a:latin typeface="Arial" charset="0"/>
              </a:defRPr>
            </a:lvl1pPr>
          </a:lstStyle>
          <a:p>
            <a:pPr>
              <a:defRPr/>
            </a:pPr>
            <a:endParaRPr lang="en-GB"/>
          </a:p>
        </p:txBody>
      </p:sp>
      <p:sp>
        <p:nvSpPr>
          <p:cNvPr id="11267" name="Rectangle 3"/>
          <p:cNvSpPr>
            <a:spLocks noGrp="1" noChangeArrowheads="1"/>
          </p:cNvSpPr>
          <p:nvPr>
            <p:ph type="dt" idx="1"/>
          </p:nvPr>
        </p:nvSpPr>
        <p:spPr bwMode="auto">
          <a:xfrm>
            <a:off x="3850530" y="2"/>
            <a:ext cx="2946058" cy="496100"/>
          </a:xfrm>
          <a:prstGeom prst="rect">
            <a:avLst/>
          </a:prstGeom>
          <a:noFill/>
          <a:ln w="9525">
            <a:noFill/>
            <a:miter lim="800000"/>
            <a:headEnd/>
            <a:tailEnd/>
          </a:ln>
          <a:effectLst/>
        </p:spPr>
        <p:txBody>
          <a:bodyPr vert="horz" wrap="square" lIns="90718" tIns="45359" rIns="90718" bIns="45359" numCol="1" anchor="t" anchorCtr="0" compatLnSpc="1">
            <a:prstTxWarp prst="textNoShape">
              <a:avLst/>
            </a:prstTxWarp>
          </a:bodyPr>
          <a:lstStyle>
            <a:lvl1pPr algn="r" defTabSz="907582" eaLnBrk="0" hangingPunct="0">
              <a:spcBef>
                <a:spcPct val="0"/>
              </a:spcBef>
              <a:buClrTx/>
              <a:buFontTx/>
              <a:buNone/>
              <a:defRPr sz="1100">
                <a:solidFill>
                  <a:schemeClr val="tx1"/>
                </a:solidFill>
                <a:latin typeface="Arial" charset="0"/>
              </a:defRPr>
            </a:lvl1pPr>
          </a:lstStyle>
          <a:p>
            <a:pPr>
              <a:defRPr/>
            </a:pPr>
            <a:endParaRPr lang="en-GB"/>
          </a:p>
        </p:txBody>
      </p:sp>
      <p:sp>
        <p:nvSpPr>
          <p:cNvPr id="11268" name="Rectangle 4"/>
          <p:cNvSpPr>
            <a:spLocks noGrp="1" noRot="1" noChangeAspect="1" noChangeArrowheads="1" noTextEdit="1"/>
          </p:cNvSpPr>
          <p:nvPr>
            <p:ph type="sldImg" idx="2"/>
          </p:nvPr>
        </p:nvSpPr>
        <p:spPr bwMode="auto">
          <a:xfrm>
            <a:off x="711200" y="744538"/>
            <a:ext cx="537527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79442" y="4715271"/>
            <a:ext cx="5438792" cy="4467220"/>
          </a:xfrm>
          <a:prstGeom prst="rect">
            <a:avLst/>
          </a:prstGeom>
          <a:noFill/>
          <a:ln w="9525">
            <a:noFill/>
            <a:miter lim="800000"/>
            <a:headEnd/>
            <a:tailEnd/>
          </a:ln>
          <a:effectLst/>
        </p:spPr>
        <p:txBody>
          <a:bodyPr vert="horz" wrap="square" lIns="90718" tIns="45359" rIns="90718" bIns="45359"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1270" name="Rectangle 6"/>
          <p:cNvSpPr>
            <a:spLocks noGrp="1" noChangeArrowheads="1"/>
          </p:cNvSpPr>
          <p:nvPr>
            <p:ph type="ftr" sz="quarter" idx="4"/>
          </p:nvPr>
        </p:nvSpPr>
        <p:spPr bwMode="auto">
          <a:xfrm>
            <a:off x="2" y="9430537"/>
            <a:ext cx="2947145" cy="493783"/>
          </a:xfrm>
          <a:prstGeom prst="rect">
            <a:avLst/>
          </a:prstGeom>
          <a:noFill/>
          <a:ln w="9525">
            <a:noFill/>
            <a:miter lim="800000"/>
            <a:headEnd/>
            <a:tailEnd/>
          </a:ln>
          <a:effectLst/>
        </p:spPr>
        <p:txBody>
          <a:bodyPr vert="horz" wrap="square" lIns="90718" tIns="45359" rIns="90718" bIns="45359" numCol="1" anchor="b" anchorCtr="0" compatLnSpc="1">
            <a:prstTxWarp prst="textNoShape">
              <a:avLst/>
            </a:prstTxWarp>
          </a:bodyPr>
          <a:lstStyle>
            <a:lvl1pPr algn="l" defTabSz="907582" eaLnBrk="0" hangingPunct="0">
              <a:spcBef>
                <a:spcPct val="0"/>
              </a:spcBef>
              <a:buClrTx/>
              <a:buFontTx/>
              <a:buNone/>
              <a:defRPr sz="1100">
                <a:solidFill>
                  <a:schemeClr val="tx1"/>
                </a:solidFill>
                <a:latin typeface="Arial" charset="0"/>
              </a:defRPr>
            </a:lvl1pPr>
          </a:lstStyle>
          <a:p>
            <a:pPr>
              <a:defRPr/>
            </a:pPr>
            <a:endParaRPr lang="en-GB"/>
          </a:p>
        </p:txBody>
      </p:sp>
      <p:sp>
        <p:nvSpPr>
          <p:cNvPr id="11271" name="Rectangle 7"/>
          <p:cNvSpPr>
            <a:spLocks noGrp="1" noChangeArrowheads="1"/>
          </p:cNvSpPr>
          <p:nvPr>
            <p:ph type="sldNum" sz="quarter" idx="5"/>
          </p:nvPr>
        </p:nvSpPr>
        <p:spPr bwMode="auto">
          <a:xfrm>
            <a:off x="3850530" y="9430537"/>
            <a:ext cx="2946058" cy="493783"/>
          </a:xfrm>
          <a:prstGeom prst="rect">
            <a:avLst/>
          </a:prstGeom>
          <a:noFill/>
          <a:ln w="9525">
            <a:noFill/>
            <a:miter lim="800000"/>
            <a:headEnd/>
            <a:tailEnd/>
          </a:ln>
          <a:effectLst/>
        </p:spPr>
        <p:txBody>
          <a:bodyPr vert="horz" wrap="square" lIns="90718" tIns="45359" rIns="90718" bIns="45359" numCol="1" anchor="b" anchorCtr="0" compatLnSpc="1">
            <a:prstTxWarp prst="textNoShape">
              <a:avLst/>
            </a:prstTxWarp>
          </a:bodyPr>
          <a:lstStyle>
            <a:lvl1pPr algn="r" defTabSz="907582" eaLnBrk="0" hangingPunct="0">
              <a:spcBef>
                <a:spcPct val="0"/>
              </a:spcBef>
              <a:buClrTx/>
              <a:buFontTx/>
              <a:buNone/>
              <a:defRPr sz="1100">
                <a:solidFill>
                  <a:schemeClr val="tx1"/>
                </a:solidFill>
                <a:latin typeface="Arial" charset="0"/>
              </a:defRPr>
            </a:lvl1pPr>
          </a:lstStyle>
          <a:p>
            <a:pPr>
              <a:defRPr/>
            </a:pPr>
            <a:fld id="{5E867E94-E3D4-4B6C-8243-45A44AEE3A4F}" type="slidenum">
              <a:rPr lang="en-GB"/>
              <a:pPr>
                <a:defRPr/>
              </a:pPr>
              <a:t>‹#›</a:t>
            </a:fld>
            <a:endParaRPr lang="en-GB" dirty="0"/>
          </a:p>
        </p:txBody>
      </p:sp>
    </p:spTree>
    <p:extLst>
      <p:ext uri="{BB962C8B-B14F-4D97-AF65-F5344CB8AC3E}">
        <p14:creationId xmlns:p14="http://schemas.microsoft.com/office/powerpoint/2010/main" val="10480187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Introduction</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a:t>
            </a:fld>
            <a:endParaRPr lang="en-GB" dirty="0"/>
          </a:p>
        </p:txBody>
      </p:sp>
    </p:spTree>
    <p:extLst>
      <p:ext uri="{BB962C8B-B14F-4D97-AF65-F5344CB8AC3E}">
        <p14:creationId xmlns:p14="http://schemas.microsoft.com/office/powerpoint/2010/main" val="2624162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BTC and</a:t>
            </a:r>
            <a:r>
              <a:rPr lang="en-GB" baseline="0" dirty="0" smtClean="0"/>
              <a:t> cryptocurrencies do not represent a material risk to global markets.</a:t>
            </a:r>
          </a:p>
          <a:p>
            <a:r>
              <a:rPr lang="en-GB" baseline="0" dirty="0" smtClean="0"/>
              <a:t>This is echoed by the BoE statements.</a:t>
            </a:r>
          </a:p>
          <a:p>
            <a:r>
              <a:rPr lang="en-GB" baseline="0" dirty="0" smtClean="0"/>
              <a:t>However, it is still large enough to pose a headache for regulators, governments, tax authorities and central banks.</a:t>
            </a:r>
          </a:p>
          <a:p>
            <a:r>
              <a:rPr lang="en-GB" baseline="0" dirty="0" smtClean="0"/>
              <a:t>It was the second agenda item after ‘Russia’ for the Q1 meeting of the G20 this year.</a:t>
            </a:r>
          </a:p>
          <a:p>
            <a:endParaRPr lang="en-GB" baseline="0" dirty="0" smtClean="0"/>
          </a:p>
          <a:p>
            <a:r>
              <a:rPr lang="en-GB" baseline="0" dirty="0" smtClean="0"/>
              <a:t>The only way Bitcoin goes away is with either of the following events;</a:t>
            </a:r>
          </a:p>
          <a:p>
            <a:endParaRPr lang="en-GB" baseline="0" dirty="0" smtClean="0"/>
          </a:p>
          <a:p>
            <a:pPr marL="285750" indent="-285750">
              <a:buAutoNum type="romanLcParenR"/>
            </a:pPr>
            <a:r>
              <a:rPr lang="en-GB" baseline="0" dirty="0" smtClean="0"/>
              <a:t>Global society cease to associate value with it.</a:t>
            </a:r>
          </a:p>
          <a:p>
            <a:pPr marL="285750" indent="-285750">
              <a:buAutoNum type="romanLcParenR"/>
            </a:pPr>
            <a:r>
              <a:rPr lang="en-GB" baseline="0" dirty="0" smtClean="0"/>
              <a:t>A &gt;50% attack on the underlying </a:t>
            </a:r>
            <a:r>
              <a:rPr lang="en-GB" baseline="0" dirty="0" err="1" smtClean="0"/>
              <a:t>blockchain</a:t>
            </a:r>
            <a:r>
              <a:rPr lang="en-GB" baseline="0" dirty="0" smtClean="0"/>
              <a:t> to render the currency useless. Note, ref to quantum computing.</a:t>
            </a:r>
          </a:p>
          <a:p>
            <a:pPr marL="285750" indent="-285750">
              <a:buAutoNum type="romanLcParenR"/>
            </a:pPr>
            <a:r>
              <a:rPr lang="en-GB" baseline="0" dirty="0" smtClean="0"/>
              <a:t>Simultaneously turn-off the electricity / internet globally.</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10</a:t>
            </a:fld>
            <a:endParaRPr lang="en-GB" dirty="0"/>
          </a:p>
        </p:txBody>
      </p:sp>
    </p:spTree>
    <p:extLst>
      <p:ext uri="{BB962C8B-B14F-4D97-AF65-F5344CB8AC3E}">
        <p14:creationId xmlns:p14="http://schemas.microsoft.com/office/powerpoint/2010/main" val="247093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11</a:t>
            </a:fld>
            <a:endParaRPr lang="en-GB" dirty="0"/>
          </a:p>
        </p:txBody>
      </p:sp>
    </p:spTree>
    <p:extLst>
      <p:ext uri="{BB962C8B-B14F-4D97-AF65-F5344CB8AC3E}">
        <p14:creationId xmlns:p14="http://schemas.microsoft.com/office/powerpoint/2010/main" val="2936348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12</a:t>
            </a:fld>
            <a:endParaRPr lang="en-GB" dirty="0"/>
          </a:p>
        </p:txBody>
      </p:sp>
    </p:spTree>
    <p:extLst>
      <p:ext uri="{BB962C8B-B14F-4D97-AF65-F5344CB8AC3E}">
        <p14:creationId xmlns:p14="http://schemas.microsoft.com/office/powerpoint/2010/main" val="1659503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13</a:t>
            </a:fld>
            <a:endParaRPr lang="en-GB" dirty="0"/>
          </a:p>
        </p:txBody>
      </p:sp>
    </p:spTree>
    <p:extLst>
      <p:ext uri="{BB962C8B-B14F-4D97-AF65-F5344CB8AC3E}">
        <p14:creationId xmlns:p14="http://schemas.microsoft.com/office/powerpoint/2010/main" val="280688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 If cryptocurrencies have so many great benefits then</a:t>
            </a:r>
            <a:r>
              <a:rPr lang="en-GB" baseline="0" dirty="0" smtClean="0"/>
              <a:t> why are we a decade since their introduction and still they are only at best on the fringes of our economy.</a:t>
            </a:r>
          </a:p>
          <a:p>
            <a:r>
              <a:rPr lang="en-GB" baseline="0" dirty="0" smtClean="0"/>
              <a:t>A. Regulators prevent institutional money migrating from the old monetary system (fiat) to the new monetary system (crypto).</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14</a:t>
            </a:fld>
            <a:endParaRPr lang="en-GB" dirty="0"/>
          </a:p>
        </p:txBody>
      </p:sp>
    </p:spTree>
    <p:extLst>
      <p:ext uri="{BB962C8B-B14F-4D97-AF65-F5344CB8AC3E}">
        <p14:creationId xmlns:p14="http://schemas.microsoft.com/office/powerpoint/2010/main" val="2536176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Despite</a:t>
            </a:r>
            <a:r>
              <a:rPr lang="en-GB" baseline="0" dirty="0" smtClean="0"/>
              <a:t> the efforts of the existing system to frustrate adoption central banks, including The BoE, are attempting to get ahead of what is a direct threat to their ability to control the supply of money. Competing models of CBDC possible hybrid solutions.</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15</a:t>
            </a:fld>
            <a:endParaRPr lang="en-GB" dirty="0"/>
          </a:p>
        </p:txBody>
      </p:sp>
    </p:spTree>
    <p:extLst>
      <p:ext uri="{BB962C8B-B14F-4D97-AF65-F5344CB8AC3E}">
        <p14:creationId xmlns:p14="http://schemas.microsoft.com/office/powerpoint/2010/main" val="2536176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mechanics of how the new and the old banking systems would fuse.</a:t>
            </a:r>
          </a:p>
          <a:p>
            <a:endParaRPr lang="en-GB" dirty="0" smtClean="0"/>
          </a:p>
          <a:p>
            <a:r>
              <a:rPr lang="en-GB" dirty="0" smtClean="0"/>
              <a:t>See working paper here;</a:t>
            </a:r>
          </a:p>
          <a:p>
            <a:r>
              <a:rPr lang="en-GB" dirty="0" smtClean="0"/>
              <a:t>https://www.bankofengland.co.uk/working-paper/2018/central-bank-digital-currencies---design-principles-and-balance-sheet-implications </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16</a:t>
            </a:fld>
            <a:endParaRPr lang="en-GB" dirty="0"/>
          </a:p>
        </p:txBody>
      </p:sp>
    </p:spTree>
    <p:extLst>
      <p:ext uri="{BB962C8B-B14F-4D97-AF65-F5344CB8AC3E}">
        <p14:creationId xmlns:p14="http://schemas.microsoft.com/office/powerpoint/2010/main" val="2536176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Balance</a:t>
            </a:r>
            <a:r>
              <a:rPr lang="en-GB" baseline="0" dirty="0" smtClean="0"/>
              <a:t> sheet impact of CDBC adoption</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17</a:t>
            </a:fld>
            <a:endParaRPr lang="en-GB" dirty="0"/>
          </a:p>
        </p:txBody>
      </p:sp>
    </p:spTree>
    <p:extLst>
      <p:ext uri="{BB962C8B-B14F-4D97-AF65-F5344CB8AC3E}">
        <p14:creationId xmlns:p14="http://schemas.microsoft.com/office/powerpoint/2010/main" val="253617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Going forward a coexistence</a:t>
            </a:r>
            <a:r>
              <a:rPr lang="en-GB" baseline="0" dirty="0" smtClean="0"/>
              <a:t> of fiat and cryptocurrency is predicted.</a:t>
            </a:r>
          </a:p>
          <a:p>
            <a:r>
              <a:rPr lang="en-GB" baseline="0" dirty="0" smtClean="0"/>
              <a:t>The ability of MCN’s to issue their own coins is also the next logical step.</a:t>
            </a:r>
          </a:p>
          <a:p>
            <a:r>
              <a:rPr lang="en-GB" baseline="0" dirty="0" smtClean="0"/>
              <a:t>Individuals do not spend their money directly with the state,…only indirectly through taxation.</a:t>
            </a:r>
          </a:p>
          <a:p>
            <a:r>
              <a:rPr lang="en-GB" baseline="0" dirty="0" smtClean="0"/>
              <a:t>Direct spending is usually made to companies with whom goods are purchased.</a:t>
            </a:r>
          </a:p>
          <a:p>
            <a:r>
              <a:rPr lang="en-GB" baseline="0" dirty="0" smtClean="0"/>
              <a:t>MCN’s own coins would allow them to wrestle control of the money supply away from the nation state to themselves so they can extract value and nudge their consumers more fully.</a:t>
            </a:r>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18</a:t>
            </a:fld>
            <a:endParaRPr lang="en-GB" dirty="0"/>
          </a:p>
        </p:txBody>
      </p:sp>
    </p:spTree>
    <p:extLst>
      <p:ext uri="{BB962C8B-B14F-4D97-AF65-F5344CB8AC3E}">
        <p14:creationId xmlns:p14="http://schemas.microsoft.com/office/powerpoint/2010/main" val="2972488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19</a:t>
            </a:fld>
            <a:endParaRPr lang="en-GB" dirty="0"/>
          </a:p>
        </p:txBody>
      </p:sp>
    </p:spTree>
    <p:extLst>
      <p:ext uri="{BB962C8B-B14F-4D97-AF65-F5344CB8AC3E}">
        <p14:creationId xmlns:p14="http://schemas.microsoft.com/office/powerpoint/2010/main" val="2173225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a:t>
            </a:fld>
            <a:endParaRPr lang="en-GB" dirty="0"/>
          </a:p>
        </p:txBody>
      </p:sp>
    </p:spTree>
    <p:extLst>
      <p:ext uri="{BB962C8B-B14F-4D97-AF65-F5344CB8AC3E}">
        <p14:creationId xmlns:p14="http://schemas.microsoft.com/office/powerpoint/2010/main" val="2777239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20</a:t>
            </a:fld>
            <a:endParaRPr lang="en-GB" dirty="0"/>
          </a:p>
        </p:txBody>
      </p:sp>
    </p:spTree>
    <p:extLst>
      <p:ext uri="{BB962C8B-B14F-4D97-AF65-F5344CB8AC3E}">
        <p14:creationId xmlns:p14="http://schemas.microsoft.com/office/powerpoint/2010/main" val="2938678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21</a:t>
            </a:fld>
            <a:endParaRPr lang="en-GB" dirty="0"/>
          </a:p>
        </p:txBody>
      </p:sp>
    </p:spTree>
    <p:extLst>
      <p:ext uri="{BB962C8B-B14F-4D97-AF65-F5344CB8AC3E}">
        <p14:creationId xmlns:p14="http://schemas.microsoft.com/office/powerpoint/2010/main" val="2173225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22</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23</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24</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25</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26</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27</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28</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29</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a:t>
            </a:fld>
            <a:endParaRPr lang="en-GB" dirty="0"/>
          </a:p>
        </p:txBody>
      </p:sp>
    </p:spTree>
    <p:extLst>
      <p:ext uri="{BB962C8B-B14F-4D97-AF65-F5344CB8AC3E}">
        <p14:creationId xmlns:p14="http://schemas.microsoft.com/office/powerpoint/2010/main" val="2777239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30</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31</a:t>
            </a:fld>
            <a:endParaRPr lang="en-GB" dirty="0"/>
          </a:p>
        </p:txBody>
      </p:sp>
    </p:spTree>
    <p:extLst>
      <p:ext uri="{BB962C8B-B14F-4D97-AF65-F5344CB8AC3E}">
        <p14:creationId xmlns:p14="http://schemas.microsoft.com/office/powerpoint/2010/main" val="3465983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32</a:t>
            </a:fld>
            <a:endParaRPr lang="en-GB" dirty="0"/>
          </a:p>
        </p:txBody>
      </p:sp>
    </p:spTree>
    <p:extLst>
      <p:ext uri="{BB962C8B-B14F-4D97-AF65-F5344CB8AC3E}">
        <p14:creationId xmlns:p14="http://schemas.microsoft.com/office/powerpoint/2010/main" val="380311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33</a:t>
            </a:fld>
            <a:endParaRPr lang="en-GB" dirty="0"/>
          </a:p>
        </p:txBody>
      </p:sp>
    </p:spTree>
    <p:extLst>
      <p:ext uri="{BB962C8B-B14F-4D97-AF65-F5344CB8AC3E}">
        <p14:creationId xmlns:p14="http://schemas.microsoft.com/office/powerpoint/2010/main" val="3250532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34</a:t>
            </a:fld>
            <a:endParaRPr lang="en-GB" dirty="0"/>
          </a:p>
        </p:txBody>
      </p:sp>
    </p:spTree>
    <p:extLst>
      <p:ext uri="{BB962C8B-B14F-4D97-AF65-F5344CB8AC3E}">
        <p14:creationId xmlns:p14="http://schemas.microsoft.com/office/powerpoint/2010/main" val="2478486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35</a:t>
            </a:fld>
            <a:endParaRPr lang="en-GB" dirty="0"/>
          </a:p>
        </p:txBody>
      </p:sp>
    </p:spTree>
    <p:extLst>
      <p:ext uri="{BB962C8B-B14F-4D97-AF65-F5344CB8AC3E}">
        <p14:creationId xmlns:p14="http://schemas.microsoft.com/office/powerpoint/2010/main" val="1762833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36</a:t>
            </a:fld>
            <a:endParaRPr lang="en-GB" dirty="0"/>
          </a:p>
        </p:txBody>
      </p:sp>
    </p:spTree>
    <p:extLst>
      <p:ext uri="{BB962C8B-B14F-4D97-AF65-F5344CB8AC3E}">
        <p14:creationId xmlns:p14="http://schemas.microsoft.com/office/powerpoint/2010/main" val="2777239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End</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37</a:t>
            </a:fld>
            <a:endParaRPr lang="en-GB" dirty="0"/>
          </a:p>
        </p:txBody>
      </p:sp>
    </p:spTree>
    <p:extLst>
      <p:ext uri="{BB962C8B-B14F-4D97-AF65-F5344CB8AC3E}">
        <p14:creationId xmlns:p14="http://schemas.microsoft.com/office/powerpoint/2010/main" val="143027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4</a:t>
            </a:fld>
            <a:endParaRPr lang="en-GB" dirty="0"/>
          </a:p>
        </p:txBody>
      </p:sp>
    </p:spTree>
    <p:extLst>
      <p:ext uri="{BB962C8B-B14F-4D97-AF65-F5344CB8AC3E}">
        <p14:creationId xmlns:p14="http://schemas.microsoft.com/office/powerpoint/2010/main" val="277723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a:t>
            </a:r>
            <a:r>
              <a:rPr lang="en-GB" baseline="0" dirty="0" smtClean="0"/>
              <a:t>. Why do crisis matter?</a:t>
            </a:r>
          </a:p>
          <a:p>
            <a:pPr marL="228600" indent="-228600">
              <a:buAutoNum type="alphaUcPeriod"/>
            </a:pPr>
            <a:r>
              <a:rPr lang="en-GB" baseline="0" dirty="0" smtClean="0"/>
              <a:t>Because as they become more impactful and frequent the response of central banks and government changes the value of our fiat currency.</a:t>
            </a:r>
          </a:p>
          <a:p>
            <a:pPr marL="0" indent="0">
              <a:buNone/>
            </a:pPr>
            <a:r>
              <a:rPr lang="en-GB" baseline="0" dirty="0" smtClean="0"/>
              <a:t>Quantitative easing – not the printing of money but the repurchasing of state issued securities.</a:t>
            </a:r>
          </a:p>
          <a:p>
            <a:pPr marL="0" indent="0">
              <a:buNone/>
            </a:pPr>
            <a:r>
              <a:rPr lang="en-GB" baseline="0" dirty="0" smtClean="0"/>
              <a:t>This expands the money supply, decreases real interest rates and therefore encourages investment to restart the economy.</a:t>
            </a:r>
          </a:p>
          <a:p>
            <a:pPr marL="0" indent="0">
              <a:buNone/>
            </a:pPr>
            <a:r>
              <a:rPr lang="en-GB" baseline="0" dirty="0" smtClean="0"/>
              <a:t>It also devalues the fiat currency all other things being equal.</a:t>
            </a:r>
          </a:p>
          <a:p>
            <a:pPr marL="0" indent="0">
              <a:buNone/>
            </a:pPr>
            <a:r>
              <a:rPr lang="en-GB" baseline="0" dirty="0" smtClean="0"/>
              <a:t>The outcome is that your fiat currency (wealth) is with less through no fault of your own at the individual level.</a:t>
            </a:r>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5</a:t>
            </a:fld>
            <a:endParaRPr lang="en-GB" dirty="0"/>
          </a:p>
        </p:txBody>
      </p:sp>
    </p:spTree>
    <p:extLst>
      <p:ext uri="{BB962C8B-B14F-4D97-AF65-F5344CB8AC3E}">
        <p14:creationId xmlns:p14="http://schemas.microsoft.com/office/powerpoint/2010/main" val="313300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6</a:t>
            </a:fld>
            <a:endParaRPr lang="en-GB" dirty="0"/>
          </a:p>
        </p:txBody>
      </p:sp>
    </p:spTree>
    <p:extLst>
      <p:ext uri="{BB962C8B-B14F-4D97-AF65-F5344CB8AC3E}">
        <p14:creationId xmlns:p14="http://schemas.microsoft.com/office/powerpoint/2010/main" val="2069258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7</a:t>
            </a:fld>
            <a:endParaRPr lang="en-GB" dirty="0"/>
          </a:p>
        </p:txBody>
      </p:sp>
    </p:spTree>
    <p:extLst>
      <p:ext uri="{BB962C8B-B14F-4D97-AF65-F5344CB8AC3E}">
        <p14:creationId xmlns:p14="http://schemas.microsoft.com/office/powerpoint/2010/main" val="2069258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8</a:t>
            </a:fld>
            <a:endParaRPr lang="en-GB" dirty="0"/>
          </a:p>
        </p:txBody>
      </p:sp>
    </p:spTree>
    <p:extLst>
      <p:ext uri="{BB962C8B-B14F-4D97-AF65-F5344CB8AC3E}">
        <p14:creationId xmlns:p14="http://schemas.microsoft.com/office/powerpoint/2010/main" val="2058292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E867E94-E3D4-4B6C-8243-45A44AEE3A4F}" type="slidenum">
              <a:rPr lang="en-GB" smtClean="0"/>
              <a:pPr>
                <a:defRPr/>
              </a:pPr>
              <a:t>9</a:t>
            </a:fld>
            <a:endParaRPr lang="en-GB" dirty="0"/>
          </a:p>
        </p:txBody>
      </p:sp>
    </p:spTree>
    <p:extLst>
      <p:ext uri="{BB962C8B-B14F-4D97-AF65-F5344CB8AC3E}">
        <p14:creationId xmlns:p14="http://schemas.microsoft.com/office/powerpoint/2010/main" val="537473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PA Arc"/>
          <p:cNvSpPr>
            <a:spLocks/>
          </p:cNvSpPr>
          <p:nvPr/>
        </p:nvSpPr>
        <p:spPr bwMode="auto">
          <a:xfrm>
            <a:off x="0" y="0"/>
            <a:ext cx="2667000" cy="2590800"/>
          </a:xfrm>
          <a:custGeom>
            <a:avLst/>
            <a:gdLst/>
            <a:ahLst/>
            <a:cxnLst>
              <a:cxn ang="0">
                <a:pos x="16044" y="0"/>
              </a:cxn>
              <a:cxn ang="0">
                <a:pos x="0" y="0"/>
              </a:cxn>
              <a:cxn ang="0">
                <a:pos x="0" y="16098"/>
              </a:cxn>
              <a:cxn ang="0">
                <a:pos x="109" y="14963"/>
              </a:cxn>
              <a:cxn ang="0">
                <a:pos x="264" y="13879"/>
              </a:cxn>
              <a:cxn ang="0">
                <a:pos x="462" y="12847"/>
              </a:cxn>
              <a:cxn ang="0">
                <a:pos x="702" y="11864"/>
              </a:cxn>
              <a:cxn ang="0">
                <a:pos x="982" y="10931"/>
              </a:cxn>
              <a:cxn ang="0">
                <a:pos x="1300" y="10044"/>
              </a:cxn>
              <a:cxn ang="0">
                <a:pos x="1653" y="9203"/>
              </a:cxn>
              <a:cxn ang="0">
                <a:pos x="2041" y="8408"/>
              </a:cxn>
              <a:cxn ang="0">
                <a:pos x="2458" y="7658"/>
              </a:cxn>
              <a:cxn ang="0">
                <a:pos x="2906" y="6949"/>
              </a:cxn>
              <a:cxn ang="0">
                <a:pos x="3381" y="6283"/>
              </a:cxn>
              <a:cxn ang="0">
                <a:pos x="3882" y="5657"/>
              </a:cxn>
              <a:cxn ang="0">
                <a:pos x="4405" y="5072"/>
              </a:cxn>
              <a:cxn ang="0">
                <a:pos x="4951" y="4525"/>
              </a:cxn>
              <a:cxn ang="0">
                <a:pos x="5514" y="4015"/>
              </a:cxn>
              <a:cxn ang="0">
                <a:pos x="6096" y="3542"/>
              </a:cxn>
              <a:cxn ang="0">
                <a:pos x="6691" y="3104"/>
              </a:cxn>
              <a:cxn ang="0">
                <a:pos x="7301" y="2699"/>
              </a:cxn>
              <a:cxn ang="0">
                <a:pos x="7921" y="2328"/>
              </a:cxn>
              <a:cxn ang="0">
                <a:pos x="8550" y="1989"/>
              </a:cxn>
              <a:cxn ang="0">
                <a:pos x="9186" y="1681"/>
              </a:cxn>
              <a:cxn ang="0">
                <a:pos x="9827" y="1403"/>
              </a:cxn>
              <a:cxn ang="0">
                <a:pos x="10471" y="1152"/>
              </a:cxn>
              <a:cxn ang="0">
                <a:pos x="11115" y="930"/>
              </a:cxn>
              <a:cxn ang="0">
                <a:pos x="11757" y="732"/>
              </a:cxn>
              <a:cxn ang="0">
                <a:pos x="12396" y="561"/>
              </a:cxn>
              <a:cxn ang="0">
                <a:pos x="13029" y="415"/>
              </a:cxn>
              <a:cxn ang="0">
                <a:pos x="13656" y="290"/>
              </a:cxn>
              <a:cxn ang="0">
                <a:pos x="14272" y="187"/>
              </a:cxn>
              <a:cxn ang="0">
                <a:pos x="14878" y="106"/>
              </a:cxn>
              <a:cxn ang="0">
                <a:pos x="15468" y="43"/>
              </a:cxn>
              <a:cxn ang="0">
                <a:pos x="16044" y="0"/>
              </a:cxn>
            </a:cxnLst>
            <a:rect l="0" t="0" r="r" b="b"/>
            <a:pathLst>
              <a:path w="16044" h="16098">
                <a:moveTo>
                  <a:pt x="16044" y="0"/>
                </a:moveTo>
                <a:lnTo>
                  <a:pt x="0" y="0"/>
                </a:lnTo>
                <a:lnTo>
                  <a:pt x="0" y="16098"/>
                </a:lnTo>
                <a:lnTo>
                  <a:pt x="109" y="14963"/>
                </a:lnTo>
                <a:lnTo>
                  <a:pt x="264" y="13879"/>
                </a:lnTo>
                <a:lnTo>
                  <a:pt x="462" y="12847"/>
                </a:lnTo>
                <a:lnTo>
                  <a:pt x="702" y="11864"/>
                </a:lnTo>
                <a:lnTo>
                  <a:pt x="982" y="10931"/>
                </a:lnTo>
                <a:lnTo>
                  <a:pt x="1300" y="10044"/>
                </a:lnTo>
                <a:lnTo>
                  <a:pt x="1653" y="9203"/>
                </a:lnTo>
                <a:lnTo>
                  <a:pt x="2041" y="8408"/>
                </a:lnTo>
                <a:lnTo>
                  <a:pt x="2458" y="7658"/>
                </a:lnTo>
                <a:lnTo>
                  <a:pt x="2906" y="6949"/>
                </a:lnTo>
                <a:lnTo>
                  <a:pt x="3381" y="6283"/>
                </a:lnTo>
                <a:lnTo>
                  <a:pt x="3882" y="5657"/>
                </a:lnTo>
                <a:lnTo>
                  <a:pt x="4405" y="5072"/>
                </a:lnTo>
                <a:lnTo>
                  <a:pt x="4951" y="4525"/>
                </a:lnTo>
                <a:lnTo>
                  <a:pt x="5514" y="4015"/>
                </a:lnTo>
                <a:lnTo>
                  <a:pt x="6096" y="3542"/>
                </a:lnTo>
                <a:lnTo>
                  <a:pt x="6691" y="3104"/>
                </a:lnTo>
                <a:lnTo>
                  <a:pt x="7301" y="2699"/>
                </a:lnTo>
                <a:lnTo>
                  <a:pt x="7921" y="2328"/>
                </a:lnTo>
                <a:lnTo>
                  <a:pt x="8550" y="1989"/>
                </a:lnTo>
                <a:lnTo>
                  <a:pt x="9186" y="1681"/>
                </a:lnTo>
                <a:lnTo>
                  <a:pt x="9827" y="1403"/>
                </a:lnTo>
                <a:lnTo>
                  <a:pt x="10471" y="1152"/>
                </a:lnTo>
                <a:lnTo>
                  <a:pt x="11115" y="930"/>
                </a:lnTo>
                <a:lnTo>
                  <a:pt x="11757" y="732"/>
                </a:lnTo>
                <a:lnTo>
                  <a:pt x="12396" y="561"/>
                </a:lnTo>
                <a:lnTo>
                  <a:pt x="13029" y="415"/>
                </a:lnTo>
                <a:lnTo>
                  <a:pt x="13656" y="290"/>
                </a:lnTo>
                <a:lnTo>
                  <a:pt x="14272" y="187"/>
                </a:lnTo>
                <a:lnTo>
                  <a:pt x="14878" y="106"/>
                </a:lnTo>
                <a:lnTo>
                  <a:pt x="15468" y="43"/>
                </a:lnTo>
                <a:lnTo>
                  <a:pt x="16044" y="0"/>
                </a:lnTo>
                <a:close/>
              </a:path>
            </a:pathLst>
          </a:custGeom>
          <a:solidFill>
            <a:schemeClr val="accent1"/>
          </a:solidFill>
          <a:ln w="9525">
            <a:noFill/>
            <a:round/>
            <a:headEnd/>
            <a:tailEnd/>
          </a:ln>
        </p:spPr>
        <p:txBody>
          <a:bodyPr/>
          <a:lstStyle/>
          <a:p>
            <a:pPr algn="ctr" eaLnBrk="0" hangingPunct="0">
              <a:spcBef>
                <a:spcPct val="50000"/>
              </a:spcBef>
              <a:buClr>
                <a:schemeClr val="tx2"/>
              </a:buClr>
              <a:buFont typeface="Symbol" pitchFamily="18" charset="2"/>
              <a:buNone/>
              <a:defRPr/>
            </a:pPr>
            <a:endParaRPr lang="en-GB" dirty="0"/>
          </a:p>
        </p:txBody>
      </p:sp>
      <p:pic>
        <p:nvPicPr>
          <p:cNvPr id="5" name="Picture 13" descr="PA logo - RGB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6850" y="530225"/>
            <a:ext cx="1446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ctrTitle"/>
          </p:nvPr>
        </p:nvSpPr>
        <p:spPr>
          <a:xfrm>
            <a:off x="528638" y="1989138"/>
            <a:ext cx="6265862" cy="1104900"/>
          </a:xfrm>
        </p:spPr>
        <p:txBody>
          <a:bodyPr lIns="90000" rIns="90000"/>
          <a:lstStyle>
            <a:lvl1pPr>
              <a:defRPr sz="2800"/>
            </a:lvl1pPr>
          </a:lstStyle>
          <a:p>
            <a:r>
              <a:rPr lang="en-GB"/>
              <a:t>Click to edit Master title style</a:t>
            </a:r>
          </a:p>
        </p:txBody>
      </p:sp>
      <p:sp>
        <p:nvSpPr>
          <p:cNvPr id="8196" name="Rectangle 4"/>
          <p:cNvSpPr>
            <a:spLocks noGrp="1" noChangeArrowheads="1"/>
          </p:cNvSpPr>
          <p:nvPr>
            <p:ph type="subTitle" idx="1"/>
          </p:nvPr>
        </p:nvSpPr>
        <p:spPr>
          <a:xfrm>
            <a:off x="539750" y="3324225"/>
            <a:ext cx="4879975" cy="1522413"/>
          </a:xfrm>
          <a:ln algn="ctr"/>
        </p:spPr>
        <p:txBody>
          <a:bodyPr lIns="91440" tIns="45720" rIns="91440" bIns="45720"/>
          <a:lstStyle>
            <a:lvl1pPr>
              <a:buClr>
                <a:schemeClr val="bg1"/>
              </a:buClr>
              <a:buFont typeface="Wingdings" pitchFamily="2" charset="2"/>
              <a:buNone/>
              <a:defRPr/>
            </a:lvl1pPr>
          </a:lstStyle>
          <a:p>
            <a:r>
              <a:rPr lang="en-GB"/>
              <a:t>Click to edit Master subtitle style</a:t>
            </a:r>
          </a:p>
        </p:txBody>
      </p:sp>
    </p:spTree>
    <p:extLst>
      <p:ext uri="{BB962C8B-B14F-4D97-AF65-F5344CB8AC3E}">
        <p14:creationId xmlns:p14="http://schemas.microsoft.com/office/powerpoint/2010/main" val="238065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73970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83463" y="341313"/>
            <a:ext cx="2249487" cy="596741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31825" y="341313"/>
            <a:ext cx="6599238" cy="59674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469006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98687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365487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31825" y="1268413"/>
            <a:ext cx="442436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208588" y="1268413"/>
            <a:ext cx="442436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45580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164968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78594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97314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1757857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8"/>
          <p:cNvSpPr>
            <a:spLocks noGrp="1" noChangeArrowheads="1"/>
          </p:cNvSpPr>
          <p:nvPr>
            <p:ph type="ftr" sz="quarter" idx="10"/>
          </p:nvPr>
        </p:nvSpPr>
        <p:spPr>
          <a:ln/>
        </p:spPr>
        <p:txBody>
          <a:bodyPr/>
          <a:lstStyle>
            <a:lvl1pPr>
              <a:defRPr/>
            </a:lvl1pPr>
          </a:lstStyle>
          <a:p>
            <a:pPr>
              <a:defRPr/>
            </a:pPr>
            <a:endParaRPr lang="en-GB"/>
          </a:p>
        </p:txBody>
      </p:sp>
    </p:spTree>
    <p:extLst>
      <p:ext uri="{BB962C8B-B14F-4D97-AF65-F5344CB8AC3E}">
        <p14:creationId xmlns:p14="http://schemas.microsoft.com/office/powerpoint/2010/main" val="23790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31825" y="341313"/>
            <a:ext cx="9001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en-GB" altLang="en-US" smtClean="0"/>
              <a:t>Click to edit Master title style</a:t>
            </a:r>
          </a:p>
        </p:txBody>
      </p:sp>
      <p:sp>
        <p:nvSpPr>
          <p:cNvPr id="1027" name="Rectangle 3"/>
          <p:cNvSpPr>
            <a:spLocks noGrp="1" noChangeArrowheads="1"/>
          </p:cNvSpPr>
          <p:nvPr>
            <p:ph type="body" idx="1"/>
          </p:nvPr>
        </p:nvSpPr>
        <p:spPr bwMode="auto">
          <a:xfrm>
            <a:off x="631825" y="1268413"/>
            <a:ext cx="90011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a:p>
            <a:pPr lvl="3"/>
            <a:r>
              <a:rPr lang="en-GB" altLang="en-US" smtClean="0"/>
              <a:t>Fourth level</a:t>
            </a:r>
          </a:p>
          <a:p>
            <a:pPr lvl="4"/>
            <a:r>
              <a:rPr lang="en-GB" altLang="en-US" smtClean="0"/>
              <a:t>Fifth level</a:t>
            </a:r>
          </a:p>
        </p:txBody>
      </p:sp>
      <p:sp>
        <p:nvSpPr>
          <p:cNvPr id="1036" name="Dividing Line"/>
          <p:cNvSpPr>
            <a:spLocks noChangeShapeType="1"/>
          </p:cNvSpPr>
          <p:nvPr/>
        </p:nvSpPr>
        <p:spPr bwMode="auto">
          <a:xfrm>
            <a:off x="273050" y="1003300"/>
            <a:ext cx="9356725" cy="0"/>
          </a:xfrm>
          <a:prstGeom prst="line">
            <a:avLst/>
          </a:prstGeom>
          <a:noFill/>
          <a:ln w="6350">
            <a:solidFill>
              <a:srgbClr val="737377"/>
            </a:solidFill>
            <a:round/>
            <a:headEnd/>
            <a:tailEnd/>
          </a:ln>
          <a:effectLst/>
        </p:spPr>
        <p:txBody>
          <a:bodyPr wrap="none" anchor="ctr"/>
          <a:lstStyle/>
          <a:p>
            <a:pPr algn="ctr" eaLnBrk="0" hangingPunct="0">
              <a:spcBef>
                <a:spcPct val="50000"/>
              </a:spcBef>
              <a:buClr>
                <a:schemeClr val="tx2"/>
              </a:buClr>
              <a:buFont typeface="Symbol" pitchFamily="18" charset="2"/>
              <a:buNone/>
              <a:defRPr/>
            </a:pPr>
            <a:endParaRPr lang="en-GB" dirty="0"/>
          </a:p>
        </p:txBody>
      </p:sp>
      <p:sp>
        <p:nvSpPr>
          <p:cNvPr id="1046" name="Text Box 22"/>
          <p:cNvSpPr txBox="1">
            <a:spLocks noChangeArrowheads="1"/>
          </p:cNvSpPr>
          <p:nvPr>
            <p:custDataLst>
              <p:tags r:id="rId13"/>
            </p:custDataLst>
          </p:nvPr>
        </p:nvSpPr>
        <p:spPr bwMode="auto">
          <a:xfrm>
            <a:off x="5359400" y="0"/>
            <a:ext cx="4546600" cy="304800"/>
          </a:xfrm>
          <a:prstGeom prst="rect">
            <a:avLst/>
          </a:prstGeom>
          <a:noFill/>
          <a:ln w="12700">
            <a:noFill/>
            <a:miter lim="800000"/>
            <a:headEnd/>
            <a:tailEnd/>
          </a:ln>
          <a:effectLst/>
        </p:spPr>
        <p:txBody>
          <a:bodyPr wrap="none"/>
          <a:lstStyle/>
          <a:p>
            <a:pPr algn="r" eaLnBrk="0" hangingPunct="0">
              <a:spcAft>
                <a:spcPct val="30000"/>
              </a:spcAft>
              <a:buSzPct val="25000"/>
              <a:buFont typeface="Wingdings" pitchFamily="2" charset="2"/>
              <a:buNone/>
              <a:defRPr/>
            </a:pPr>
            <a:endParaRPr lang="en-US" i="1" dirty="0">
              <a:solidFill>
                <a:schemeClr val="tx2"/>
              </a:solidFill>
            </a:endParaRPr>
          </a:p>
        </p:txBody>
      </p:sp>
      <p:sp>
        <p:nvSpPr>
          <p:cNvPr id="13" name="Footer"/>
          <p:cNvSpPr txBox="1">
            <a:spLocks noChangeArrowheads="1"/>
          </p:cNvSpPr>
          <p:nvPr/>
        </p:nvSpPr>
        <p:spPr bwMode="auto">
          <a:xfrm>
            <a:off x="4592638" y="6489700"/>
            <a:ext cx="1081087" cy="215900"/>
          </a:xfrm>
          <a:prstGeom prst="rect">
            <a:avLst/>
          </a:prstGeom>
          <a:noFill/>
          <a:ln w="9525">
            <a:noFill/>
            <a:miter lim="800000"/>
            <a:headEnd/>
            <a:tailEnd/>
          </a:ln>
          <a:effectLst/>
        </p:spPr>
        <p:txBody>
          <a:bodyPr wrap="none" lIns="0" tIns="0" rIns="0" bIns="0" anchor="b"/>
          <a:lstStyle/>
          <a:p>
            <a:pPr algn="ctr" eaLnBrk="0" hangingPunct="0">
              <a:buClr>
                <a:schemeClr val="accent1"/>
              </a:buClr>
              <a:buFont typeface="Symbol" pitchFamily="18" charset="2"/>
              <a:buNone/>
              <a:defRPr/>
            </a:pPr>
            <a:endParaRPr lang="en-GB" sz="800" dirty="0">
              <a:solidFill>
                <a:srgbClr val="808080"/>
              </a:solidFill>
            </a:endParaRPr>
          </a:p>
          <a:p>
            <a:pPr algn="ctr" eaLnBrk="0" hangingPunct="0">
              <a:spcBef>
                <a:spcPct val="50000"/>
              </a:spcBef>
              <a:buClr>
                <a:schemeClr val="accent1"/>
              </a:buClr>
              <a:buFont typeface="Symbol" pitchFamily="18" charset="2"/>
              <a:buNone/>
              <a:defRPr/>
            </a:pPr>
            <a:r>
              <a:rPr lang="en-GB" sz="800" dirty="0">
                <a:solidFill>
                  <a:schemeClr val="tx2"/>
                </a:solidFill>
              </a:rPr>
              <a:t>Page </a:t>
            </a:r>
            <a:fld id="{40152028-A280-4678-B866-1F660656FBF3}" type="slidenum">
              <a:rPr lang="en-GB" sz="800">
                <a:solidFill>
                  <a:schemeClr val="tx2"/>
                </a:solidFill>
              </a:rPr>
              <a:pPr algn="ctr" eaLnBrk="0" hangingPunct="0">
                <a:spcBef>
                  <a:spcPct val="50000"/>
                </a:spcBef>
                <a:buClr>
                  <a:schemeClr val="accent1"/>
                </a:buClr>
                <a:buFont typeface="Symbol" pitchFamily="18" charset="2"/>
                <a:buNone/>
                <a:defRPr/>
              </a:pPr>
              <a:t>‹#›</a:t>
            </a:fld>
            <a:endParaRPr lang="en-GB" sz="800" dirty="0">
              <a:solidFill>
                <a:schemeClr val="tx2"/>
              </a:solidFill>
            </a:endParaRPr>
          </a:p>
        </p:txBody>
      </p:sp>
      <p:sp>
        <p:nvSpPr>
          <p:cNvPr id="14" name="Rectangle 28"/>
          <p:cNvSpPr>
            <a:spLocks noGrp="1" noChangeArrowheads="1"/>
          </p:cNvSpPr>
          <p:nvPr>
            <p:ph type="ftr" sz="quarter" idx="3"/>
          </p:nvPr>
        </p:nvSpPr>
        <p:spPr bwMode="auto">
          <a:xfrm>
            <a:off x="1277938" y="6567488"/>
            <a:ext cx="3330575" cy="184150"/>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bodyPr>
          <a:lstStyle>
            <a:lvl1pPr algn="l" eaLnBrk="0" hangingPunct="0">
              <a:spcBef>
                <a:spcPct val="0"/>
              </a:spcBef>
              <a:buClrTx/>
              <a:buFontTx/>
              <a:buNone/>
              <a:defRPr sz="600">
                <a:solidFill>
                  <a:srgbClr val="666666"/>
                </a:solidFill>
                <a:latin typeface="Arial" charset="0"/>
              </a:defRPr>
            </a:lvl1pPr>
          </a:lstStyle>
          <a:p>
            <a:pPr>
              <a:defRPr/>
            </a:pPr>
            <a:endParaRPr lang="en-GB"/>
          </a:p>
        </p:txBody>
      </p:sp>
      <p:sp>
        <p:nvSpPr>
          <p:cNvPr id="17" name="Dividing Line"/>
          <p:cNvSpPr>
            <a:spLocks noChangeShapeType="1"/>
          </p:cNvSpPr>
          <p:nvPr/>
        </p:nvSpPr>
        <p:spPr bwMode="auto">
          <a:xfrm>
            <a:off x="273050" y="6308725"/>
            <a:ext cx="9356725" cy="0"/>
          </a:xfrm>
          <a:prstGeom prst="line">
            <a:avLst/>
          </a:prstGeom>
          <a:noFill/>
          <a:ln w="6350">
            <a:solidFill>
              <a:srgbClr val="737377"/>
            </a:solidFill>
            <a:round/>
            <a:headEnd/>
            <a:tailEnd/>
          </a:ln>
          <a:effectLst/>
        </p:spPr>
        <p:txBody>
          <a:bodyPr wrap="none" anchor="ctr"/>
          <a:lstStyle/>
          <a:p>
            <a:pPr algn="ctr" eaLnBrk="0" hangingPunct="0">
              <a:spcBef>
                <a:spcPct val="50000"/>
              </a:spcBef>
              <a:buClr>
                <a:schemeClr val="tx2"/>
              </a:buClr>
              <a:buFont typeface="Symbol" pitchFamily="18" charset="2"/>
              <a:buNone/>
              <a:defRPr/>
            </a:pPr>
            <a:endParaRPr lang="en-GB" dirty="0"/>
          </a:p>
        </p:txBody>
      </p:sp>
      <p:pic>
        <p:nvPicPr>
          <p:cNvPr id="1033" name="Picture 11" descr="http://3.bp.blogspot.com/--GX584S1MBo/TbAphvPHSsI/AAAAAAAAACE/ICgmew76EMk/s1600/MMU_Logo.jp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197975" y="6351588"/>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08"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iming>
    <p:tnLst>
      <p:par>
        <p:cTn id="1" dur="indefinite" restart="never" nodeType="tmRoot"/>
      </p:par>
    </p:tnLst>
  </p:timing>
  <p:txStyles>
    <p:titleStyle>
      <a:lvl1pPr algn="l" rtl="0" eaLnBrk="0" fontAlgn="base" hangingPunct="0">
        <a:spcBef>
          <a:spcPct val="0"/>
        </a:spcBef>
        <a:spcAft>
          <a:spcPct val="0"/>
        </a:spcAft>
        <a:defRPr sz="2000">
          <a:solidFill>
            <a:schemeClr val="tx1"/>
          </a:solidFill>
          <a:latin typeface="+mj-lt"/>
          <a:ea typeface="+mj-ea"/>
          <a:cs typeface="+mj-cs"/>
        </a:defRPr>
      </a:lvl1pPr>
      <a:lvl2pPr algn="l" rtl="0" eaLnBrk="0" fontAlgn="base" hangingPunct="0">
        <a:spcBef>
          <a:spcPct val="0"/>
        </a:spcBef>
        <a:spcAft>
          <a:spcPct val="0"/>
        </a:spcAft>
        <a:defRPr sz="2000">
          <a:solidFill>
            <a:schemeClr val="tx1"/>
          </a:solidFill>
          <a:latin typeface="Arial" charset="0"/>
        </a:defRPr>
      </a:lvl2pPr>
      <a:lvl3pPr algn="l" rtl="0" eaLnBrk="0" fontAlgn="base" hangingPunct="0">
        <a:spcBef>
          <a:spcPct val="0"/>
        </a:spcBef>
        <a:spcAft>
          <a:spcPct val="0"/>
        </a:spcAft>
        <a:defRPr sz="2000">
          <a:solidFill>
            <a:schemeClr val="tx1"/>
          </a:solidFill>
          <a:latin typeface="Arial" charset="0"/>
        </a:defRPr>
      </a:lvl3pPr>
      <a:lvl4pPr algn="l" rtl="0" eaLnBrk="0" fontAlgn="base" hangingPunct="0">
        <a:spcBef>
          <a:spcPct val="0"/>
        </a:spcBef>
        <a:spcAft>
          <a:spcPct val="0"/>
        </a:spcAft>
        <a:defRPr sz="2000">
          <a:solidFill>
            <a:schemeClr val="tx1"/>
          </a:solidFill>
          <a:latin typeface="Arial" charset="0"/>
        </a:defRPr>
      </a:lvl4pPr>
      <a:lvl5pPr algn="l" rtl="0" eaLnBrk="0" fontAlgn="base" hangingPunct="0">
        <a:spcBef>
          <a:spcPct val="0"/>
        </a:spcBef>
        <a:spcAft>
          <a:spcPct val="0"/>
        </a:spcAft>
        <a:defRPr sz="2000">
          <a:solidFill>
            <a:schemeClr val="tx1"/>
          </a:solidFill>
          <a:latin typeface="Arial" charset="0"/>
        </a:defRPr>
      </a:lvl5pPr>
      <a:lvl6pPr marL="457200" algn="l" rtl="0" eaLnBrk="0" fontAlgn="base" hangingPunct="0">
        <a:spcBef>
          <a:spcPct val="0"/>
        </a:spcBef>
        <a:spcAft>
          <a:spcPct val="0"/>
        </a:spcAft>
        <a:defRPr sz="2000">
          <a:solidFill>
            <a:schemeClr val="tx1"/>
          </a:solidFill>
          <a:latin typeface="Arial" charset="0"/>
        </a:defRPr>
      </a:lvl6pPr>
      <a:lvl7pPr marL="914400" algn="l" rtl="0" eaLnBrk="0" fontAlgn="base" hangingPunct="0">
        <a:spcBef>
          <a:spcPct val="0"/>
        </a:spcBef>
        <a:spcAft>
          <a:spcPct val="0"/>
        </a:spcAft>
        <a:defRPr sz="2000">
          <a:solidFill>
            <a:schemeClr val="tx1"/>
          </a:solidFill>
          <a:latin typeface="Arial" charset="0"/>
        </a:defRPr>
      </a:lvl7pPr>
      <a:lvl8pPr marL="1371600" algn="l" rtl="0" eaLnBrk="0" fontAlgn="base" hangingPunct="0">
        <a:spcBef>
          <a:spcPct val="0"/>
        </a:spcBef>
        <a:spcAft>
          <a:spcPct val="0"/>
        </a:spcAft>
        <a:defRPr sz="2000">
          <a:solidFill>
            <a:schemeClr val="tx1"/>
          </a:solidFill>
          <a:latin typeface="Arial" charset="0"/>
        </a:defRPr>
      </a:lvl8pPr>
      <a:lvl9pPr marL="1828800" algn="l" rtl="0" eaLnBrk="0" fontAlgn="base" hangingPunct="0">
        <a:spcBef>
          <a:spcPct val="0"/>
        </a:spcBef>
        <a:spcAft>
          <a:spcPct val="0"/>
        </a:spcAft>
        <a:defRPr sz="2000">
          <a:solidFill>
            <a:schemeClr val="tx1"/>
          </a:solidFill>
          <a:latin typeface="Arial" charset="0"/>
        </a:defRPr>
      </a:lvl9pPr>
    </p:titleStyle>
    <p:bodyStyle>
      <a:lvl1pPr marL="342900" indent="-342900" algn="l" rtl="0" eaLnBrk="0" fontAlgn="base" hangingPunct="0">
        <a:spcBef>
          <a:spcPct val="0"/>
        </a:spcBef>
        <a:spcAft>
          <a:spcPct val="50000"/>
        </a:spcAft>
        <a:buClr>
          <a:schemeClr val="tx2"/>
        </a:buClr>
        <a:buFont typeface="Symbol" pitchFamily="18" charset="2"/>
        <a:buChar char="•"/>
        <a:defRPr sz="3200">
          <a:solidFill>
            <a:srgbClr val="666666"/>
          </a:solidFill>
          <a:latin typeface="+mn-lt"/>
          <a:ea typeface="+mn-ea"/>
          <a:cs typeface="+mn-cs"/>
        </a:defRPr>
      </a:lvl1pPr>
      <a:lvl2pPr marL="269875" indent="-268288" algn="l" rtl="0" eaLnBrk="0" fontAlgn="base" hangingPunct="0">
        <a:spcBef>
          <a:spcPct val="0"/>
        </a:spcBef>
        <a:spcAft>
          <a:spcPct val="50000"/>
        </a:spcAft>
        <a:buClr>
          <a:srgbClr val="737377"/>
        </a:buClr>
        <a:buFont typeface="Symbol" pitchFamily="18" charset="2"/>
        <a:buChar char="·"/>
        <a:defRPr sz="2800">
          <a:solidFill>
            <a:srgbClr val="666666"/>
          </a:solidFill>
          <a:latin typeface="+mn-lt"/>
        </a:defRPr>
      </a:lvl2pPr>
      <a:lvl3pPr marL="539750" indent="-268288" algn="l" rtl="0" eaLnBrk="0" fontAlgn="base" hangingPunct="0">
        <a:spcBef>
          <a:spcPct val="0"/>
        </a:spcBef>
        <a:spcAft>
          <a:spcPct val="50000"/>
        </a:spcAft>
        <a:buClr>
          <a:srgbClr val="737377"/>
        </a:buClr>
        <a:buFont typeface="Arial" charset="0"/>
        <a:buChar char="–"/>
        <a:defRPr sz="2400">
          <a:solidFill>
            <a:srgbClr val="666666"/>
          </a:solidFill>
          <a:latin typeface="+mn-lt"/>
        </a:defRPr>
      </a:lvl3pPr>
      <a:lvl4pPr marL="808038" indent="-266700" algn="l" rtl="0" eaLnBrk="0" fontAlgn="base" hangingPunct="0">
        <a:spcBef>
          <a:spcPct val="0"/>
        </a:spcBef>
        <a:spcAft>
          <a:spcPct val="50000"/>
        </a:spcAft>
        <a:buClr>
          <a:srgbClr val="737377"/>
        </a:buClr>
        <a:buFont typeface="Arial" charset="0"/>
        <a:buChar char="•"/>
        <a:defRPr sz="2000">
          <a:solidFill>
            <a:srgbClr val="666666"/>
          </a:solidFill>
          <a:latin typeface="+mn-lt"/>
        </a:defRPr>
      </a:lvl4pPr>
      <a:lvl5pPr marL="1077913" indent="-268288" algn="l" rtl="0" eaLnBrk="0" fontAlgn="base" hangingPunct="0">
        <a:spcBef>
          <a:spcPct val="0"/>
        </a:spcBef>
        <a:spcAft>
          <a:spcPct val="50000"/>
        </a:spcAft>
        <a:buClr>
          <a:srgbClr val="737377"/>
        </a:buClr>
        <a:buFont typeface="Arial" charset="0"/>
        <a:buChar char="–"/>
        <a:defRPr sz="2000">
          <a:solidFill>
            <a:srgbClr val="737377"/>
          </a:solidFill>
          <a:latin typeface="+mn-lt"/>
        </a:defRPr>
      </a:lvl5pPr>
      <a:lvl6pPr marL="1535113" indent="-268288" algn="l" rtl="0" eaLnBrk="0" fontAlgn="base" hangingPunct="0">
        <a:spcBef>
          <a:spcPct val="0"/>
        </a:spcBef>
        <a:spcAft>
          <a:spcPct val="50000"/>
        </a:spcAft>
        <a:buClr>
          <a:srgbClr val="737377"/>
        </a:buClr>
        <a:buFont typeface="Arial" charset="0"/>
        <a:buChar char="–"/>
        <a:defRPr>
          <a:solidFill>
            <a:srgbClr val="737377"/>
          </a:solidFill>
          <a:latin typeface="+mn-lt"/>
        </a:defRPr>
      </a:lvl6pPr>
      <a:lvl7pPr marL="1992313" indent="-268288" algn="l" rtl="0" eaLnBrk="0" fontAlgn="base" hangingPunct="0">
        <a:spcBef>
          <a:spcPct val="0"/>
        </a:spcBef>
        <a:spcAft>
          <a:spcPct val="50000"/>
        </a:spcAft>
        <a:buClr>
          <a:srgbClr val="737377"/>
        </a:buClr>
        <a:buFont typeface="Arial" charset="0"/>
        <a:buChar char="–"/>
        <a:defRPr>
          <a:solidFill>
            <a:srgbClr val="737377"/>
          </a:solidFill>
          <a:latin typeface="+mn-lt"/>
        </a:defRPr>
      </a:lvl7pPr>
      <a:lvl8pPr marL="2449513" indent="-268288" algn="l" rtl="0" eaLnBrk="0" fontAlgn="base" hangingPunct="0">
        <a:spcBef>
          <a:spcPct val="0"/>
        </a:spcBef>
        <a:spcAft>
          <a:spcPct val="50000"/>
        </a:spcAft>
        <a:buClr>
          <a:srgbClr val="737377"/>
        </a:buClr>
        <a:buFont typeface="Arial" charset="0"/>
        <a:buChar char="–"/>
        <a:defRPr>
          <a:solidFill>
            <a:srgbClr val="737377"/>
          </a:solidFill>
          <a:latin typeface="+mn-lt"/>
        </a:defRPr>
      </a:lvl8pPr>
      <a:lvl9pPr marL="2906713" indent="-268288" algn="l" rtl="0" eaLnBrk="0" fontAlgn="base" hangingPunct="0">
        <a:spcBef>
          <a:spcPct val="0"/>
        </a:spcBef>
        <a:spcAft>
          <a:spcPct val="50000"/>
        </a:spcAft>
        <a:buClr>
          <a:srgbClr val="737377"/>
        </a:buClr>
        <a:buFont typeface="Arial" charset="0"/>
        <a:buChar char="–"/>
        <a:defRPr>
          <a:solidFill>
            <a:srgbClr val="737377"/>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4.png"/><Relationship Id="rId7"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5.png"/><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200472" y="341313"/>
            <a:ext cx="9001125" cy="647700"/>
          </a:xfrm>
        </p:spPr>
        <p:txBody>
          <a:bodyPr/>
          <a:lstStyle/>
          <a:p>
            <a:r>
              <a:rPr lang="en-GB" altLang="en-US" sz="1500" b="1" dirty="0" smtClean="0"/>
              <a:t>Cryptocurrencies, </a:t>
            </a:r>
            <a:r>
              <a:rPr lang="en-GB" altLang="en-US" sz="1500" b="1" dirty="0" err="1" smtClean="0"/>
              <a:t>blockchain</a:t>
            </a:r>
            <a:r>
              <a:rPr lang="en-GB" altLang="en-US" sz="1500" b="1" dirty="0" smtClean="0"/>
              <a:t> &amp; the future of money</a:t>
            </a:r>
            <a:endParaRPr lang="en-GB" altLang="en-US" sz="1500" dirty="0" smtClean="0"/>
          </a:p>
        </p:txBody>
      </p:sp>
      <p:sp>
        <p:nvSpPr>
          <p:cNvPr id="2" name="TextBox 1"/>
          <p:cNvSpPr txBox="1"/>
          <p:nvPr/>
        </p:nvSpPr>
        <p:spPr>
          <a:xfrm>
            <a:off x="344487" y="1340768"/>
            <a:ext cx="4174903" cy="4462760"/>
          </a:xfrm>
          <a:prstGeom prst="rect">
            <a:avLst/>
          </a:prstGeom>
          <a:noFill/>
        </p:spPr>
        <p:txBody>
          <a:bodyPr wrap="square" rtlCol="0">
            <a:spAutoFit/>
          </a:bodyPr>
          <a:lstStyle/>
          <a:p>
            <a:r>
              <a:rPr lang="en-GB" sz="1800" b="1" dirty="0" smtClean="0">
                <a:solidFill>
                  <a:schemeClr val="tx1"/>
                </a:solidFill>
              </a:rPr>
              <a:t>Gavin Brown</a:t>
            </a:r>
          </a:p>
          <a:p>
            <a:endParaRPr lang="en-GB" sz="1800" b="1" dirty="0">
              <a:solidFill>
                <a:schemeClr val="tx1"/>
              </a:solidFill>
            </a:endParaRPr>
          </a:p>
          <a:p>
            <a:r>
              <a:rPr lang="en-GB" sz="1600" b="1" dirty="0" smtClean="0">
                <a:solidFill>
                  <a:schemeClr val="tx1"/>
                </a:solidFill>
              </a:rPr>
              <a:t>PhD </a:t>
            </a:r>
            <a:r>
              <a:rPr lang="en-GB" sz="1600" b="1" dirty="0" err="1" smtClean="0">
                <a:solidFill>
                  <a:schemeClr val="tx1"/>
                </a:solidFill>
              </a:rPr>
              <a:t>Canididate</a:t>
            </a:r>
            <a:endParaRPr lang="en-GB" sz="1600" b="1" dirty="0" smtClean="0">
              <a:solidFill>
                <a:schemeClr val="tx1"/>
              </a:solidFill>
            </a:endParaRPr>
          </a:p>
          <a:p>
            <a:r>
              <a:rPr lang="en-GB" sz="1600" b="1" dirty="0" err="1" smtClean="0">
                <a:solidFill>
                  <a:schemeClr val="tx1"/>
                </a:solidFill>
              </a:rPr>
              <a:t>Keele</a:t>
            </a:r>
            <a:r>
              <a:rPr lang="en-GB" sz="1600" b="1" dirty="0" smtClean="0">
                <a:solidFill>
                  <a:schemeClr val="tx1"/>
                </a:solidFill>
              </a:rPr>
              <a:t> University</a:t>
            </a:r>
          </a:p>
          <a:p>
            <a:endParaRPr lang="en-GB" sz="1600" b="1" dirty="0" smtClean="0">
              <a:solidFill>
                <a:schemeClr val="tx1"/>
              </a:solidFill>
            </a:endParaRPr>
          </a:p>
          <a:p>
            <a:r>
              <a:rPr lang="en-GB" sz="1600" b="1" dirty="0" smtClean="0">
                <a:solidFill>
                  <a:schemeClr val="tx1"/>
                </a:solidFill>
              </a:rPr>
              <a:t>Senior Lecturer</a:t>
            </a:r>
          </a:p>
          <a:p>
            <a:r>
              <a:rPr lang="en-GB" sz="1600" b="1" dirty="0" smtClean="0">
                <a:solidFill>
                  <a:schemeClr val="tx1"/>
                </a:solidFill>
              </a:rPr>
              <a:t>The Future Economies Research Centre</a:t>
            </a:r>
          </a:p>
          <a:p>
            <a:r>
              <a:rPr lang="en-GB" sz="1600" b="1" dirty="0" smtClean="0">
                <a:solidFill>
                  <a:schemeClr val="tx1"/>
                </a:solidFill>
              </a:rPr>
              <a:t>Manchester Metropolitan University</a:t>
            </a:r>
            <a:endParaRPr lang="en-GB" sz="1600" b="1" dirty="0">
              <a:solidFill>
                <a:schemeClr val="tx1"/>
              </a:solidFill>
            </a:endParaRPr>
          </a:p>
          <a:p>
            <a:endParaRPr lang="en-GB" sz="1600" b="1" dirty="0" smtClean="0">
              <a:solidFill>
                <a:schemeClr val="tx1"/>
              </a:solidFill>
            </a:endParaRPr>
          </a:p>
          <a:p>
            <a:endParaRPr lang="en-GB" sz="1600" b="1" dirty="0">
              <a:solidFill>
                <a:schemeClr val="tx1"/>
              </a:solidFill>
            </a:endParaRPr>
          </a:p>
          <a:p>
            <a:r>
              <a:rPr lang="en-GB" sz="2000" b="1" i="1" u="sng" dirty="0" smtClean="0">
                <a:solidFill>
                  <a:schemeClr val="tx1"/>
                </a:solidFill>
              </a:rPr>
              <a:t>The Future of money</a:t>
            </a:r>
            <a:r>
              <a:rPr lang="en-GB" sz="2000" b="1" i="1" dirty="0" smtClean="0">
                <a:solidFill>
                  <a:schemeClr val="tx1"/>
                </a:solidFill>
              </a:rPr>
              <a:t>:</a:t>
            </a:r>
          </a:p>
          <a:p>
            <a:r>
              <a:rPr lang="en-GB" sz="2000" b="1" i="1" dirty="0" err="1" smtClean="0">
                <a:solidFill>
                  <a:schemeClr val="tx1"/>
                </a:solidFill>
              </a:rPr>
              <a:t>Stablecoin</a:t>
            </a:r>
            <a:r>
              <a:rPr lang="en-GB" sz="2000" b="1" i="1" dirty="0" smtClean="0">
                <a:solidFill>
                  <a:schemeClr val="tx1"/>
                </a:solidFill>
              </a:rPr>
              <a:t> cryptocurrencies, a critical review of </a:t>
            </a:r>
            <a:r>
              <a:rPr lang="en-GB" sz="2000" b="1" i="1" dirty="0" err="1" smtClean="0">
                <a:solidFill>
                  <a:schemeClr val="tx1"/>
                </a:solidFill>
              </a:rPr>
              <a:t>premia</a:t>
            </a:r>
            <a:r>
              <a:rPr lang="en-GB" sz="2000" b="1" i="1" dirty="0" smtClean="0">
                <a:solidFill>
                  <a:schemeClr val="tx1"/>
                </a:solidFill>
              </a:rPr>
              <a:t> &amp; discounts using</a:t>
            </a:r>
          </a:p>
          <a:p>
            <a:r>
              <a:rPr lang="en-GB" sz="2000" b="1" i="1" dirty="0" smtClean="0">
                <a:solidFill>
                  <a:schemeClr val="tx1"/>
                </a:solidFill>
              </a:rPr>
              <a:t>principles of</a:t>
            </a:r>
          </a:p>
          <a:p>
            <a:r>
              <a:rPr lang="en-GB" sz="2000" b="1" i="1" dirty="0" smtClean="0">
                <a:solidFill>
                  <a:schemeClr val="tx1"/>
                </a:solidFill>
              </a:rPr>
              <a:t>arbitrage</a:t>
            </a:r>
            <a:endParaRPr lang="en-GB" sz="1800" i="1" dirty="0"/>
          </a:p>
        </p:txBody>
      </p:sp>
      <p:pic>
        <p:nvPicPr>
          <p:cNvPr id="1026" name="Picture 2" descr="Image result for cryptocurrenc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0992" y="3636256"/>
            <a:ext cx="3929633" cy="2457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itcoin animation"/>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6776" y="4906333"/>
            <a:ext cx="1582615" cy="118696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5574" y="1119188"/>
            <a:ext cx="3915051" cy="2402907"/>
          </a:xfrm>
          <a:prstGeom prst="rect">
            <a:avLst/>
          </a:prstGeom>
        </p:spPr>
      </p:pic>
      <p:sp>
        <p:nvSpPr>
          <p:cNvPr id="22"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Cryptocurrencies in a global context</a:t>
            </a:r>
          </a:p>
        </p:txBody>
      </p:sp>
      <p:sp>
        <p:nvSpPr>
          <p:cNvPr id="7183" name="Text Box 5"/>
          <p:cNvSpPr txBox="1">
            <a:spLocks noChangeArrowheads="1"/>
          </p:cNvSpPr>
          <p:nvPr/>
        </p:nvSpPr>
        <p:spPr bwMode="auto">
          <a:xfrm>
            <a:off x="577532"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graphicFrame>
        <p:nvGraphicFramePr>
          <p:cNvPr id="2" name="Table 1"/>
          <p:cNvGraphicFramePr>
            <a:graphicFrameLocks noGrp="1"/>
          </p:cNvGraphicFramePr>
          <p:nvPr>
            <p:extLst>
              <p:ext uri="{D42A27DB-BD31-4B8C-83A1-F6EECF244321}">
                <p14:modId xmlns:p14="http://schemas.microsoft.com/office/powerpoint/2010/main" val="869384593"/>
              </p:ext>
            </p:extLst>
          </p:nvPr>
        </p:nvGraphicFramePr>
        <p:xfrm>
          <a:off x="2401267" y="1556792"/>
          <a:ext cx="5462240" cy="3779520"/>
        </p:xfrm>
        <a:graphic>
          <a:graphicData uri="http://schemas.openxmlformats.org/drawingml/2006/table">
            <a:tbl>
              <a:tblPr firstRow="1" bandRow="1">
                <a:tableStyleId>{5940675A-B579-460E-94D1-54222C63F5DA}</a:tableStyleId>
              </a:tblPr>
              <a:tblGrid>
                <a:gridCol w="3229992"/>
                <a:gridCol w="1172674"/>
                <a:gridCol w="1059574"/>
              </a:tblGrid>
              <a:tr h="370840">
                <a:tc>
                  <a:txBody>
                    <a:bodyPr/>
                    <a:lstStyle/>
                    <a:p>
                      <a:r>
                        <a:rPr lang="en-GB" sz="1200" i="1" dirty="0" smtClean="0"/>
                        <a:t>Q1 2018 BTC multiples</a:t>
                      </a:r>
                      <a:endParaRPr lang="en-GB" sz="1200" i="1" dirty="0"/>
                    </a:p>
                  </a:txBody>
                  <a:tcPr/>
                </a:tc>
                <a:tc>
                  <a:txBody>
                    <a:bodyPr/>
                    <a:lstStyle/>
                    <a:p>
                      <a:pPr algn="ctr"/>
                      <a:r>
                        <a:rPr lang="en-GB" b="1" u="sng" dirty="0" smtClean="0"/>
                        <a:t>US$</a:t>
                      </a:r>
                      <a:endParaRPr lang="en-GB" b="1" u="sng" dirty="0"/>
                    </a:p>
                  </a:txBody>
                  <a:tcPr/>
                </a:tc>
                <a:tc>
                  <a:txBody>
                    <a:bodyPr/>
                    <a:lstStyle/>
                    <a:p>
                      <a:pPr algn="ctr"/>
                      <a:r>
                        <a:rPr lang="en-GB" b="1" u="sng" dirty="0" smtClean="0"/>
                        <a:t>vs BTC</a:t>
                      </a:r>
                      <a:endParaRPr lang="en-GB" b="1" u="sng" dirty="0"/>
                    </a:p>
                  </a:txBody>
                  <a:tcPr/>
                </a:tc>
              </a:tr>
              <a:tr h="370840">
                <a:tc>
                  <a:txBody>
                    <a:bodyPr/>
                    <a:lstStyle/>
                    <a:p>
                      <a:r>
                        <a:rPr lang="en-GB" sz="1400" dirty="0" smtClean="0"/>
                        <a:t>All money</a:t>
                      </a:r>
                      <a:endParaRPr lang="en-GB" sz="1400" dirty="0"/>
                    </a:p>
                  </a:txBody>
                  <a:tcPr/>
                </a:tc>
                <a:tc>
                  <a:txBody>
                    <a:bodyPr/>
                    <a:lstStyle/>
                    <a:p>
                      <a:pPr algn="r"/>
                      <a:r>
                        <a:rPr lang="en-GB" sz="1400" dirty="0" smtClean="0"/>
                        <a:t>89.6 T</a:t>
                      </a:r>
                      <a:endParaRPr lang="en-GB" sz="1400" dirty="0"/>
                    </a:p>
                  </a:txBody>
                  <a:tcPr/>
                </a:tc>
                <a:tc>
                  <a:txBody>
                    <a:bodyPr/>
                    <a:lstStyle/>
                    <a:p>
                      <a:pPr algn="r"/>
                      <a:r>
                        <a:rPr lang="en-GB" sz="1400" dirty="0" smtClean="0"/>
                        <a:t>298.7</a:t>
                      </a:r>
                      <a:endParaRPr lang="en-GB" sz="1400" dirty="0"/>
                    </a:p>
                  </a:txBody>
                  <a:tcPr/>
                </a:tc>
              </a:tr>
              <a:tr h="370840">
                <a:tc>
                  <a:txBody>
                    <a:bodyPr/>
                    <a:lstStyle/>
                    <a:p>
                      <a:r>
                        <a:rPr lang="en-GB" sz="1400" dirty="0" smtClean="0"/>
                        <a:t>Stock markets</a:t>
                      </a:r>
                      <a:endParaRPr lang="en-GB" sz="1400" dirty="0"/>
                    </a:p>
                  </a:txBody>
                  <a:tcPr/>
                </a:tc>
                <a:tc>
                  <a:txBody>
                    <a:bodyPr/>
                    <a:lstStyle/>
                    <a:p>
                      <a:pPr algn="r"/>
                      <a:r>
                        <a:rPr lang="en-GB" sz="1400" dirty="0" smtClean="0"/>
                        <a:t>66.8 T</a:t>
                      </a:r>
                      <a:endParaRPr lang="en-GB" sz="1400" dirty="0"/>
                    </a:p>
                  </a:txBody>
                  <a:tcPr/>
                </a:tc>
                <a:tc>
                  <a:txBody>
                    <a:bodyPr/>
                    <a:lstStyle/>
                    <a:p>
                      <a:pPr algn="r"/>
                      <a:r>
                        <a:rPr lang="en-GB" sz="1400" dirty="0" smtClean="0"/>
                        <a:t>222.7</a:t>
                      </a:r>
                      <a:endParaRPr lang="en-GB" sz="1400" dirty="0"/>
                    </a:p>
                  </a:txBody>
                  <a:tcPr/>
                </a:tc>
              </a:tr>
              <a:tr h="370840">
                <a:tc>
                  <a:txBody>
                    <a:bodyPr/>
                    <a:lstStyle/>
                    <a:p>
                      <a:r>
                        <a:rPr lang="en-GB" sz="1400" dirty="0" smtClean="0"/>
                        <a:t>Physical money</a:t>
                      </a:r>
                      <a:endParaRPr lang="en-GB" sz="1400" dirty="0"/>
                    </a:p>
                  </a:txBody>
                  <a:tcPr/>
                </a:tc>
                <a:tc>
                  <a:txBody>
                    <a:bodyPr/>
                    <a:lstStyle/>
                    <a:p>
                      <a:pPr algn="r"/>
                      <a:r>
                        <a:rPr lang="en-GB" sz="1400" dirty="0" smtClean="0"/>
                        <a:t>31.0 T</a:t>
                      </a:r>
                      <a:endParaRPr lang="en-GB" sz="1400" dirty="0"/>
                    </a:p>
                  </a:txBody>
                  <a:tcPr/>
                </a:tc>
                <a:tc>
                  <a:txBody>
                    <a:bodyPr/>
                    <a:lstStyle/>
                    <a:p>
                      <a:pPr algn="r"/>
                      <a:r>
                        <a:rPr lang="en-GB" sz="1400" dirty="0" smtClean="0"/>
                        <a:t>103.3</a:t>
                      </a:r>
                      <a:endParaRPr lang="en-GB" sz="1400" dirty="0"/>
                    </a:p>
                  </a:txBody>
                  <a:tcPr/>
                </a:tc>
              </a:tr>
              <a:tr h="370840">
                <a:tc>
                  <a:txBody>
                    <a:bodyPr/>
                    <a:lstStyle/>
                    <a:p>
                      <a:r>
                        <a:rPr lang="en-GB" sz="1400" dirty="0" smtClean="0"/>
                        <a:t>Gold market cap</a:t>
                      </a:r>
                      <a:endParaRPr lang="en-GB" sz="1400" dirty="0"/>
                    </a:p>
                  </a:txBody>
                  <a:tcPr/>
                </a:tc>
                <a:tc>
                  <a:txBody>
                    <a:bodyPr/>
                    <a:lstStyle/>
                    <a:p>
                      <a:pPr algn="r"/>
                      <a:r>
                        <a:rPr lang="en-GB" sz="1400" dirty="0" smtClean="0"/>
                        <a:t>8.2 T</a:t>
                      </a:r>
                      <a:endParaRPr lang="en-GB" sz="1400" dirty="0"/>
                    </a:p>
                  </a:txBody>
                  <a:tcPr/>
                </a:tc>
                <a:tc>
                  <a:txBody>
                    <a:bodyPr/>
                    <a:lstStyle/>
                    <a:p>
                      <a:pPr algn="r"/>
                      <a:r>
                        <a:rPr lang="en-GB" sz="1400" dirty="0" smtClean="0"/>
                        <a:t>27.3</a:t>
                      </a:r>
                      <a:endParaRPr lang="en-GB" sz="1400" dirty="0"/>
                    </a:p>
                  </a:txBody>
                  <a:tcPr/>
                </a:tc>
              </a:tr>
              <a:tr h="370840">
                <a:tc>
                  <a:txBody>
                    <a:bodyPr/>
                    <a:lstStyle/>
                    <a:p>
                      <a:r>
                        <a:rPr lang="en-GB" sz="1400" dirty="0" smtClean="0"/>
                        <a:t>USD in circulation</a:t>
                      </a:r>
                      <a:endParaRPr lang="en-GB" sz="1400" dirty="0"/>
                    </a:p>
                  </a:txBody>
                  <a:tcPr/>
                </a:tc>
                <a:tc>
                  <a:txBody>
                    <a:bodyPr/>
                    <a:lstStyle/>
                    <a:p>
                      <a:pPr algn="r"/>
                      <a:r>
                        <a:rPr lang="en-GB" sz="1400" dirty="0" smtClean="0"/>
                        <a:t>1.5 T</a:t>
                      </a:r>
                      <a:endParaRPr lang="en-GB" sz="1400" dirty="0"/>
                    </a:p>
                  </a:txBody>
                  <a:tcPr/>
                </a:tc>
                <a:tc>
                  <a:txBody>
                    <a:bodyPr/>
                    <a:lstStyle/>
                    <a:p>
                      <a:pPr algn="r"/>
                      <a:r>
                        <a:rPr lang="en-GB" sz="1400" dirty="0" smtClean="0"/>
                        <a:t>5.0</a:t>
                      </a:r>
                      <a:endParaRPr lang="en-GB" sz="1400" dirty="0"/>
                    </a:p>
                  </a:txBody>
                  <a:tcPr/>
                </a:tc>
              </a:tr>
              <a:tr h="370840">
                <a:tc>
                  <a:txBody>
                    <a:bodyPr/>
                    <a:lstStyle/>
                    <a:p>
                      <a:r>
                        <a:rPr lang="en-GB" sz="1400" dirty="0" smtClean="0"/>
                        <a:t>All cryptocurrencies</a:t>
                      </a:r>
                      <a:endParaRPr lang="en-GB" sz="1400" dirty="0"/>
                    </a:p>
                  </a:txBody>
                  <a:tcPr/>
                </a:tc>
                <a:tc>
                  <a:txBody>
                    <a:bodyPr/>
                    <a:lstStyle/>
                    <a:p>
                      <a:pPr algn="r"/>
                      <a:r>
                        <a:rPr lang="en-GB" sz="1400" dirty="0" smtClean="0"/>
                        <a:t>0.8 T</a:t>
                      </a:r>
                      <a:endParaRPr lang="en-GB" sz="1400" dirty="0"/>
                    </a:p>
                  </a:txBody>
                  <a:tcPr/>
                </a:tc>
                <a:tc>
                  <a:txBody>
                    <a:bodyPr/>
                    <a:lstStyle/>
                    <a:p>
                      <a:pPr algn="r"/>
                      <a:r>
                        <a:rPr lang="en-GB" sz="1400" dirty="0" smtClean="0"/>
                        <a:t>2.7</a:t>
                      </a:r>
                      <a:endParaRPr lang="en-GB" sz="1400" dirty="0"/>
                    </a:p>
                  </a:txBody>
                  <a:tcPr/>
                </a:tc>
              </a:tr>
              <a:tr h="370840">
                <a:tc>
                  <a:txBody>
                    <a:bodyPr/>
                    <a:lstStyle/>
                    <a:p>
                      <a:r>
                        <a:rPr lang="en-GB" sz="1400" dirty="0" smtClean="0"/>
                        <a:t>Apple</a:t>
                      </a:r>
                      <a:endParaRPr lang="en-GB" sz="1400" dirty="0"/>
                    </a:p>
                  </a:txBody>
                  <a:tcPr/>
                </a:tc>
                <a:tc>
                  <a:txBody>
                    <a:bodyPr/>
                    <a:lstStyle/>
                    <a:p>
                      <a:pPr algn="r"/>
                      <a:r>
                        <a:rPr lang="en-GB" sz="1400" dirty="0" smtClean="0"/>
                        <a:t>0.7 T</a:t>
                      </a:r>
                      <a:endParaRPr lang="en-GB" sz="1400" dirty="0"/>
                    </a:p>
                  </a:txBody>
                  <a:tcPr/>
                </a:tc>
                <a:tc>
                  <a:txBody>
                    <a:bodyPr/>
                    <a:lstStyle/>
                    <a:p>
                      <a:pPr algn="r"/>
                      <a:r>
                        <a:rPr lang="en-GB" sz="1400" dirty="0" smtClean="0"/>
                        <a:t>2.3</a:t>
                      </a:r>
                      <a:endParaRPr lang="en-GB" sz="1400" dirty="0"/>
                    </a:p>
                  </a:txBody>
                  <a:tcPr/>
                </a:tc>
              </a:tr>
              <a:tr h="370840">
                <a:tc>
                  <a:txBody>
                    <a:bodyPr/>
                    <a:lstStyle/>
                    <a:p>
                      <a:r>
                        <a:rPr lang="en-GB" sz="1400" dirty="0" smtClean="0"/>
                        <a:t>Amazon</a:t>
                      </a:r>
                      <a:endParaRPr lang="en-GB" sz="1400" dirty="0"/>
                    </a:p>
                  </a:txBody>
                  <a:tcPr/>
                </a:tc>
                <a:tc>
                  <a:txBody>
                    <a:bodyPr/>
                    <a:lstStyle/>
                    <a:p>
                      <a:pPr algn="r"/>
                      <a:r>
                        <a:rPr lang="en-GB" sz="1400" dirty="0" smtClean="0"/>
                        <a:t>0.4 T</a:t>
                      </a:r>
                      <a:endParaRPr lang="en-GB" sz="1400" dirty="0"/>
                    </a:p>
                  </a:txBody>
                  <a:tcPr/>
                </a:tc>
                <a:tc>
                  <a:txBody>
                    <a:bodyPr/>
                    <a:lstStyle/>
                    <a:p>
                      <a:pPr algn="r"/>
                      <a:r>
                        <a:rPr lang="en-GB" sz="1400" dirty="0" smtClean="0"/>
                        <a:t>1.3</a:t>
                      </a:r>
                      <a:endParaRPr lang="en-GB" sz="1400" dirty="0"/>
                    </a:p>
                  </a:txBody>
                  <a:tcPr/>
                </a:tc>
              </a:tr>
              <a:tr h="370840">
                <a:tc>
                  <a:txBody>
                    <a:bodyPr/>
                    <a:lstStyle/>
                    <a:p>
                      <a:r>
                        <a:rPr lang="en-GB" sz="1400" dirty="0" smtClean="0"/>
                        <a:t>Bitcoin </a:t>
                      </a:r>
                      <a:r>
                        <a:rPr lang="en-GB" sz="900" dirty="0" smtClean="0"/>
                        <a:t>(Q1 BTC price</a:t>
                      </a:r>
                      <a:r>
                        <a:rPr lang="en-GB" sz="900" baseline="0" dirty="0" smtClean="0"/>
                        <a:t> multiples) </a:t>
                      </a:r>
                    </a:p>
                    <a:p>
                      <a:r>
                        <a:rPr lang="en-GB" sz="900" baseline="0" dirty="0" smtClean="0"/>
                        <a:t>Mkt cap now = US$ 0.068 T)</a:t>
                      </a:r>
                      <a:endParaRPr lang="en-GB" sz="1400" dirty="0"/>
                    </a:p>
                  </a:txBody>
                  <a:tcPr/>
                </a:tc>
                <a:tc>
                  <a:txBody>
                    <a:bodyPr/>
                    <a:lstStyle/>
                    <a:p>
                      <a:pPr algn="r"/>
                      <a:r>
                        <a:rPr lang="en-GB" sz="1400" dirty="0" smtClean="0"/>
                        <a:t>0.3 T</a:t>
                      </a:r>
                      <a:endParaRPr lang="en-GB" sz="1400" dirty="0"/>
                    </a:p>
                  </a:txBody>
                  <a:tcPr/>
                </a:tc>
                <a:tc>
                  <a:txBody>
                    <a:bodyPr/>
                    <a:lstStyle/>
                    <a:p>
                      <a:pPr algn="r"/>
                      <a:r>
                        <a:rPr lang="en-GB" sz="1400" dirty="0" smtClean="0"/>
                        <a:t>1.0</a:t>
                      </a:r>
                      <a:endParaRPr lang="en-GB" sz="1400" dirty="0"/>
                    </a:p>
                  </a:txBody>
                  <a:tcPr/>
                </a:tc>
              </a:tr>
            </a:tbl>
          </a:graphicData>
        </a:graphic>
      </p:graphicFrame>
      <p:sp>
        <p:nvSpPr>
          <p:cNvPr id="3" name="TextBox 2"/>
          <p:cNvSpPr txBox="1"/>
          <p:nvPr/>
        </p:nvSpPr>
        <p:spPr>
          <a:xfrm>
            <a:off x="1640632" y="5589240"/>
            <a:ext cx="2448272" cy="276999"/>
          </a:xfrm>
          <a:prstGeom prst="rect">
            <a:avLst/>
          </a:prstGeom>
          <a:noFill/>
        </p:spPr>
        <p:txBody>
          <a:bodyPr wrap="square" rtlCol="0">
            <a:spAutoFit/>
          </a:bodyPr>
          <a:lstStyle/>
          <a:p>
            <a:r>
              <a:rPr lang="en-GB" sz="1200" dirty="0" smtClean="0">
                <a:solidFill>
                  <a:schemeClr val="tx1"/>
                </a:solidFill>
              </a:rPr>
              <a:t>Source: Bloomberg (2018)</a:t>
            </a:r>
            <a:endParaRPr lang="en-GB" sz="1200" dirty="0">
              <a:solidFill>
                <a:schemeClr val="tx1"/>
              </a:solidFill>
            </a:endParaRPr>
          </a:p>
        </p:txBody>
      </p:sp>
      <p:sp>
        <p:nvSpPr>
          <p:cNvPr id="32"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9"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166908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So, how do we value this new asset class?</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19"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672" y="1268760"/>
            <a:ext cx="6197705" cy="467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811995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Metcalfe’s Law applied to Bitcoin</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19"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8" name="Picture 2" descr="Image result for price to metcalf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24" y="1124744"/>
            <a:ext cx="6624736" cy="49685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0841315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Continued,…</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19"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8" name="Picture 2" descr="Image result for metcalfe's law facebook share pr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457" y="1340768"/>
            <a:ext cx="7746951" cy="4536504"/>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679969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200472" y="341313"/>
            <a:ext cx="9001125" cy="647700"/>
          </a:xfrm>
        </p:spPr>
        <p:txBody>
          <a:bodyPr/>
          <a:lstStyle/>
          <a:p>
            <a:r>
              <a:rPr lang="en-GB" altLang="en-US" sz="1500" b="1" dirty="0" smtClean="0"/>
              <a:t>If cryptocurrencies &amp; tokens are so good where is the mass adoption?</a:t>
            </a:r>
            <a:endParaRPr lang="en-GB" altLang="en-US" sz="15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563" y="1177926"/>
            <a:ext cx="7295200" cy="5050523"/>
          </a:xfrm>
          <a:prstGeom prst="rect">
            <a:avLst/>
          </a:prstGeom>
        </p:spPr>
      </p:pic>
      <p:sp>
        <p:nvSpPr>
          <p:cNvPr id="5" name="Rounded Rectangle 4"/>
          <p:cNvSpPr/>
          <p:nvPr/>
        </p:nvSpPr>
        <p:spPr bwMode="auto">
          <a:xfrm>
            <a:off x="1640632" y="5752748"/>
            <a:ext cx="1224136" cy="475701"/>
          </a:xfrm>
          <a:prstGeom prst="roundRect">
            <a:avLst/>
          </a:prstGeom>
          <a:solidFill>
            <a:schemeClr val="bg1"/>
          </a:solidFill>
          <a:ln w="19050"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pPr>
            <a:endParaRPr kumimoji="0" lang="en-GB" sz="1400" b="0" i="0" u="none" strike="noStrike" cap="none" normalizeH="0" baseline="0" smtClean="0">
              <a:ln>
                <a:noFill/>
              </a:ln>
              <a:solidFill>
                <a:srgbClr val="737377"/>
              </a:solidFill>
              <a:effectLst/>
              <a:latin typeface="Arial" charset="0"/>
            </a:endParaRPr>
          </a:p>
        </p:txBody>
      </p:sp>
      <p:sp>
        <p:nvSpPr>
          <p:cNvPr id="39"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4027990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200472" y="341313"/>
            <a:ext cx="9001125" cy="647700"/>
          </a:xfrm>
        </p:spPr>
        <p:txBody>
          <a:bodyPr/>
          <a:lstStyle/>
          <a:p>
            <a:r>
              <a:rPr lang="en-GB" altLang="en-US" sz="1500" b="1" dirty="0" smtClean="0"/>
              <a:t>A potential route forward? – Central Bank Digital Currencies (CBDC). 3 models by The BoE</a:t>
            </a:r>
            <a:endParaRPr lang="en-GB" altLang="en-US" sz="1500" dirty="0"/>
          </a:p>
        </p:txBody>
      </p:sp>
      <p:sp>
        <p:nvSpPr>
          <p:cNvPr id="5" name="Rounded Rectangle 4"/>
          <p:cNvSpPr/>
          <p:nvPr/>
        </p:nvSpPr>
        <p:spPr bwMode="auto">
          <a:xfrm>
            <a:off x="1640632" y="5752748"/>
            <a:ext cx="1224136" cy="475701"/>
          </a:xfrm>
          <a:prstGeom prst="roundRect">
            <a:avLst/>
          </a:prstGeom>
          <a:solidFill>
            <a:schemeClr val="bg1"/>
          </a:solidFill>
          <a:ln w="19050"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pPr>
            <a:endParaRPr kumimoji="0" lang="en-GB" sz="1400" b="0" i="0" u="none" strike="noStrike" cap="none" normalizeH="0" baseline="0" smtClean="0">
              <a:ln>
                <a:noFill/>
              </a:ln>
              <a:solidFill>
                <a:srgbClr val="737377"/>
              </a:solidFill>
              <a:effectLst/>
              <a:latin typeface="Arial"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1451198"/>
            <a:ext cx="4743450"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00472" y="6053226"/>
            <a:ext cx="6480720" cy="400110"/>
          </a:xfrm>
          <a:prstGeom prst="rect">
            <a:avLst/>
          </a:prstGeom>
          <a:noFill/>
        </p:spPr>
        <p:txBody>
          <a:bodyPr wrap="square" rtlCol="0">
            <a:spAutoFit/>
          </a:bodyPr>
          <a:lstStyle/>
          <a:p>
            <a:r>
              <a:rPr lang="en-GB" sz="1000" dirty="0" smtClean="0">
                <a:solidFill>
                  <a:schemeClr val="tx1"/>
                </a:solidFill>
              </a:rPr>
              <a:t>Source: </a:t>
            </a:r>
            <a:r>
              <a:rPr lang="en-GB" sz="1000" b="1" dirty="0">
                <a:solidFill>
                  <a:schemeClr val="tx1"/>
                </a:solidFill>
              </a:rPr>
              <a:t>Staff Working Paper No. </a:t>
            </a:r>
            <a:r>
              <a:rPr lang="en-GB" sz="1000" b="1" dirty="0" smtClean="0">
                <a:solidFill>
                  <a:schemeClr val="tx1"/>
                </a:solidFill>
              </a:rPr>
              <a:t>725 By</a:t>
            </a:r>
            <a:r>
              <a:rPr lang="en-GB" sz="1000" b="1" dirty="0">
                <a:solidFill>
                  <a:schemeClr val="tx1"/>
                </a:solidFill>
              </a:rPr>
              <a:t> Michael </a:t>
            </a:r>
            <a:r>
              <a:rPr lang="en-GB" sz="1000" b="1" dirty="0" err="1">
                <a:solidFill>
                  <a:schemeClr val="tx1"/>
                </a:solidFill>
              </a:rPr>
              <a:t>Kumhof</a:t>
            </a:r>
            <a:r>
              <a:rPr lang="en-GB" sz="1000" b="1" dirty="0">
                <a:solidFill>
                  <a:schemeClr val="tx1"/>
                </a:solidFill>
              </a:rPr>
              <a:t> and Clare </a:t>
            </a:r>
            <a:r>
              <a:rPr lang="en-GB" sz="1000" b="1" dirty="0" err="1" smtClean="0">
                <a:solidFill>
                  <a:schemeClr val="tx1"/>
                </a:solidFill>
              </a:rPr>
              <a:t>Noone</a:t>
            </a:r>
            <a:r>
              <a:rPr lang="en-GB" sz="1000" b="1" dirty="0" smtClean="0">
                <a:solidFill>
                  <a:schemeClr val="tx1"/>
                </a:solidFill>
              </a:rPr>
              <a:t>, Bank of England, May 2018</a:t>
            </a:r>
            <a:endParaRPr lang="en-GB" sz="1000" b="1" dirty="0">
              <a:solidFill>
                <a:schemeClr val="tx1"/>
              </a:solidFill>
            </a:endParaRPr>
          </a:p>
          <a:p>
            <a:endParaRPr lang="en-GB" sz="1000" dirty="0">
              <a:solidFill>
                <a:schemeClr val="tx1"/>
              </a:solidFill>
            </a:endParaRPr>
          </a:p>
        </p:txBody>
      </p:sp>
      <p:sp>
        <p:nvSpPr>
          <p:cNvPr id="39"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9"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919107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200472" y="341313"/>
            <a:ext cx="9001125" cy="647700"/>
          </a:xfrm>
        </p:spPr>
        <p:txBody>
          <a:bodyPr/>
          <a:lstStyle/>
          <a:p>
            <a:r>
              <a:rPr lang="en-GB" altLang="en-US" sz="1500" b="1" dirty="0" smtClean="0"/>
              <a:t>E.g. Model F.I. map proposed by The BoE (2018)</a:t>
            </a:r>
            <a:endParaRPr lang="en-GB" altLang="en-US" sz="1500" dirty="0"/>
          </a:p>
        </p:txBody>
      </p:sp>
      <p:sp>
        <p:nvSpPr>
          <p:cNvPr id="5" name="Rounded Rectangle 4"/>
          <p:cNvSpPr/>
          <p:nvPr/>
        </p:nvSpPr>
        <p:spPr bwMode="auto">
          <a:xfrm>
            <a:off x="1640632" y="5752748"/>
            <a:ext cx="1224136" cy="475701"/>
          </a:xfrm>
          <a:prstGeom prst="roundRect">
            <a:avLst/>
          </a:prstGeom>
          <a:solidFill>
            <a:schemeClr val="bg1"/>
          </a:solidFill>
          <a:ln w="19050"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pPr>
            <a:endParaRPr kumimoji="0" lang="en-GB" sz="1400" b="0" i="0" u="none" strike="noStrike" cap="none" normalizeH="0" baseline="0" smtClean="0">
              <a:ln>
                <a:noFill/>
              </a:ln>
              <a:solidFill>
                <a:srgbClr val="737377"/>
              </a:solidFill>
              <a:effectLst/>
              <a:latin typeface="Arial"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1124744"/>
            <a:ext cx="687705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200472" y="6053226"/>
            <a:ext cx="6480720" cy="400110"/>
          </a:xfrm>
          <a:prstGeom prst="rect">
            <a:avLst/>
          </a:prstGeom>
          <a:noFill/>
        </p:spPr>
        <p:txBody>
          <a:bodyPr wrap="square" rtlCol="0">
            <a:spAutoFit/>
          </a:bodyPr>
          <a:lstStyle/>
          <a:p>
            <a:r>
              <a:rPr lang="en-GB" sz="1000" dirty="0" smtClean="0">
                <a:solidFill>
                  <a:schemeClr val="tx1"/>
                </a:solidFill>
              </a:rPr>
              <a:t>Source: </a:t>
            </a:r>
            <a:r>
              <a:rPr lang="en-GB" sz="1000" b="1" dirty="0">
                <a:solidFill>
                  <a:schemeClr val="tx1"/>
                </a:solidFill>
              </a:rPr>
              <a:t>Staff Working Paper No. </a:t>
            </a:r>
            <a:r>
              <a:rPr lang="en-GB" sz="1000" b="1" dirty="0" smtClean="0">
                <a:solidFill>
                  <a:schemeClr val="tx1"/>
                </a:solidFill>
              </a:rPr>
              <a:t>725 By</a:t>
            </a:r>
            <a:r>
              <a:rPr lang="en-GB" sz="1000" b="1" dirty="0">
                <a:solidFill>
                  <a:schemeClr val="tx1"/>
                </a:solidFill>
              </a:rPr>
              <a:t> Michael </a:t>
            </a:r>
            <a:r>
              <a:rPr lang="en-GB" sz="1000" b="1" dirty="0" err="1">
                <a:solidFill>
                  <a:schemeClr val="tx1"/>
                </a:solidFill>
              </a:rPr>
              <a:t>Kumhof</a:t>
            </a:r>
            <a:r>
              <a:rPr lang="en-GB" sz="1000" b="1" dirty="0">
                <a:solidFill>
                  <a:schemeClr val="tx1"/>
                </a:solidFill>
              </a:rPr>
              <a:t> and Clare </a:t>
            </a:r>
            <a:r>
              <a:rPr lang="en-GB" sz="1000" b="1" dirty="0" err="1" smtClean="0">
                <a:solidFill>
                  <a:schemeClr val="tx1"/>
                </a:solidFill>
              </a:rPr>
              <a:t>Noone</a:t>
            </a:r>
            <a:r>
              <a:rPr lang="en-GB" sz="1000" b="1" dirty="0" smtClean="0">
                <a:solidFill>
                  <a:schemeClr val="tx1"/>
                </a:solidFill>
              </a:rPr>
              <a:t>, Bank of England, May 2018</a:t>
            </a:r>
            <a:endParaRPr lang="en-GB" sz="1000" b="1" dirty="0">
              <a:solidFill>
                <a:schemeClr val="tx1"/>
              </a:solidFill>
            </a:endParaRPr>
          </a:p>
          <a:p>
            <a:endParaRPr lang="en-GB" sz="1000" dirty="0">
              <a:solidFill>
                <a:schemeClr val="tx1"/>
              </a:solidFill>
            </a:endParaRPr>
          </a:p>
        </p:txBody>
      </p:sp>
      <p:sp>
        <p:nvSpPr>
          <p:cNvPr id="4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9"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19872638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200472" y="341313"/>
            <a:ext cx="9001125" cy="647700"/>
          </a:xfrm>
        </p:spPr>
        <p:txBody>
          <a:bodyPr/>
          <a:lstStyle/>
          <a:p>
            <a:r>
              <a:rPr lang="en-GB" altLang="en-US" sz="1500" b="1" dirty="0" smtClean="0"/>
              <a:t>E.g. Model F.I. cont.…</a:t>
            </a:r>
            <a:endParaRPr lang="en-GB" altLang="en-US" sz="1500" dirty="0"/>
          </a:p>
        </p:txBody>
      </p:sp>
      <p:sp>
        <p:nvSpPr>
          <p:cNvPr id="5" name="Rounded Rectangle 4"/>
          <p:cNvSpPr/>
          <p:nvPr/>
        </p:nvSpPr>
        <p:spPr bwMode="auto">
          <a:xfrm>
            <a:off x="1640632" y="5752748"/>
            <a:ext cx="1224136" cy="475701"/>
          </a:xfrm>
          <a:prstGeom prst="roundRect">
            <a:avLst/>
          </a:prstGeom>
          <a:solidFill>
            <a:schemeClr val="bg1"/>
          </a:solidFill>
          <a:ln w="19050"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pPr>
            <a:endParaRPr kumimoji="0" lang="en-GB" sz="1400" b="0" i="0" u="none" strike="noStrike" cap="none" normalizeH="0" baseline="0" smtClean="0">
              <a:ln>
                <a:noFill/>
              </a:ln>
              <a:solidFill>
                <a:srgbClr val="737377"/>
              </a:solidFill>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728" y="1052736"/>
            <a:ext cx="4824536" cy="5231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200472" y="6381328"/>
            <a:ext cx="6480720" cy="400110"/>
          </a:xfrm>
          <a:prstGeom prst="rect">
            <a:avLst/>
          </a:prstGeom>
          <a:noFill/>
        </p:spPr>
        <p:txBody>
          <a:bodyPr wrap="square" rtlCol="0">
            <a:spAutoFit/>
          </a:bodyPr>
          <a:lstStyle/>
          <a:p>
            <a:r>
              <a:rPr lang="en-GB" sz="1000" dirty="0" smtClean="0">
                <a:solidFill>
                  <a:schemeClr val="tx1"/>
                </a:solidFill>
              </a:rPr>
              <a:t>Source: </a:t>
            </a:r>
            <a:r>
              <a:rPr lang="en-GB" sz="1000" b="1" dirty="0">
                <a:solidFill>
                  <a:schemeClr val="tx1"/>
                </a:solidFill>
              </a:rPr>
              <a:t>Staff Working Paper No. </a:t>
            </a:r>
            <a:r>
              <a:rPr lang="en-GB" sz="1000" b="1" dirty="0" smtClean="0">
                <a:solidFill>
                  <a:schemeClr val="tx1"/>
                </a:solidFill>
              </a:rPr>
              <a:t>725 By</a:t>
            </a:r>
            <a:r>
              <a:rPr lang="en-GB" sz="1000" b="1" dirty="0">
                <a:solidFill>
                  <a:schemeClr val="tx1"/>
                </a:solidFill>
              </a:rPr>
              <a:t> Michael </a:t>
            </a:r>
            <a:r>
              <a:rPr lang="en-GB" sz="1000" b="1" dirty="0" err="1">
                <a:solidFill>
                  <a:schemeClr val="tx1"/>
                </a:solidFill>
              </a:rPr>
              <a:t>Kumhof</a:t>
            </a:r>
            <a:r>
              <a:rPr lang="en-GB" sz="1000" b="1" dirty="0">
                <a:solidFill>
                  <a:schemeClr val="tx1"/>
                </a:solidFill>
              </a:rPr>
              <a:t> and Clare </a:t>
            </a:r>
            <a:r>
              <a:rPr lang="en-GB" sz="1000" b="1" dirty="0" err="1" smtClean="0">
                <a:solidFill>
                  <a:schemeClr val="tx1"/>
                </a:solidFill>
              </a:rPr>
              <a:t>Noone</a:t>
            </a:r>
            <a:r>
              <a:rPr lang="en-GB" sz="1000" b="1" dirty="0" smtClean="0">
                <a:solidFill>
                  <a:schemeClr val="tx1"/>
                </a:solidFill>
              </a:rPr>
              <a:t>, Bank of England, May 2018</a:t>
            </a:r>
            <a:endParaRPr lang="en-GB" sz="1000" b="1" dirty="0">
              <a:solidFill>
                <a:schemeClr val="tx1"/>
              </a:solidFill>
            </a:endParaRPr>
          </a:p>
          <a:p>
            <a:endParaRPr lang="en-GB" sz="1000" dirty="0">
              <a:solidFill>
                <a:schemeClr val="tx1"/>
              </a:solidFill>
            </a:endParaRPr>
          </a:p>
        </p:txBody>
      </p:sp>
      <p:sp>
        <p:nvSpPr>
          <p:cNvPr id="4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9"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1703677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Tax challenges, policy responses &amp; future scenarios</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16" name="TextBox 1"/>
          <p:cNvSpPr txBox="1">
            <a:spLocks noChangeArrowheads="1"/>
          </p:cNvSpPr>
          <p:nvPr/>
        </p:nvSpPr>
        <p:spPr bwMode="auto">
          <a:xfrm>
            <a:off x="920750" y="1268760"/>
            <a:ext cx="4032250"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Aft>
                <a:spcPct val="50000"/>
              </a:spcAft>
              <a:buClr>
                <a:schemeClr val="tx2"/>
              </a:buClr>
              <a:buFont typeface="Symbol" panose="05050102010706020507" pitchFamily="18" charset="2"/>
              <a:buChar char="•"/>
              <a:defRPr sz="3200">
                <a:solidFill>
                  <a:srgbClr val="666666"/>
                </a:solidFill>
                <a:latin typeface="Arial" panose="020B0604020202020204" pitchFamily="34" charset="0"/>
              </a:defRPr>
            </a:lvl1pPr>
            <a:lvl2pPr marL="742950" indent="-285750">
              <a:spcAft>
                <a:spcPct val="50000"/>
              </a:spcAft>
              <a:buClr>
                <a:srgbClr val="737377"/>
              </a:buClr>
              <a:buFont typeface="Symbol" panose="05050102010706020507" pitchFamily="18" charset="2"/>
              <a:buChar char="·"/>
              <a:defRPr sz="2800">
                <a:solidFill>
                  <a:srgbClr val="666666"/>
                </a:solidFill>
                <a:latin typeface="Arial" panose="020B0604020202020204" pitchFamily="34" charset="0"/>
              </a:defRPr>
            </a:lvl2pPr>
            <a:lvl3pPr marL="1143000" indent="-228600">
              <a:spcAft>
                <a:spcPct val="50000"/>
              </a:spcAft>
              <a:buClr>
                <a:srgbClr val="737377"/>
              </a:buClr>
              <a:buFont typeface="Arial" panose="020B0604020202020204" pitchFamily="34" charset="0"/>
              <a:buChar char="–"/>
              <a:defRPr sz="2400">
                <a:solidFill>
                  <a:srgbClr val="666666"/>
                </a:solidFill>
                <a:latin typeface="Arial" panose="020B0604020202020204" pitchFamily="34" charset="0"/>
              </a:defRPr>
            </a:lvl3pPr>
            <a:lvl4pPr marL="1600200" indent="-228600">
              <a:spcAft>
                <a:spcPct val="50000"/>
              </a:spcAft>
              <a:buClr>
                <a:srgbClr val="737377"/>
              </a:buClr>
              <a:buFont typeface="Arial" panose="020B0604020202020204" pitchFamily="34" charset="0"/>
              <a:buChar char="•"/>
              <a:defRPr sz="2000">
                <a:solidFill>
                  <a:srgbClr val="666666"/>
                </a:solidFill>
                <a:latin typeface="Arial" panose="020B0604020202020204" pitchFamily="34" charset="0"/>
              </a:defRPr>
            </a:lvl4pPr>
            <a:lvl5pPr marL="2057400" indent="-228600">
              <a:spcAft>
                <a:spcPct val="50000"/>
              </a:spcAft>
              <a:buClr>
                <a:srgbClr val="737377"/>
              </a:buClr>
              <a:buFont typeface="Arial" panose="020B0604020202020204" pitchFamily="34" charset="0"/>
              <a:buChar char="–"/>
              <a:defRPr sz="2000">
                <a:solidFill>
                  <a:srgbClr val="737377"/>
                </a:solidFill>
                <a:latin typeface="Arial" panose="020B0604020202020204" pitchFamily="34" charset="0"/>
              </a:defRPr>
            </a:lvl5pPr>
            <a:lvl6pPr marL="2514600" indent="-228600" eaLnBrk="0" fontAlgn="base" hangingPunct="0">
              <a:spcBef>
                <a:spcPct val="0"/>
              </a:spcBef>
              <a:spcAft>
                <a:spcPct val="50000"/>
              </a:spcAft>
              <a:buClr>
                <a:srgbClr val="737377"/>
              </a:buClr>
              <a:buFont typeface="Arial" panose="020B0604020202020204" pitchFamily="34" charset="0"/>
              <a:buChar char="–"/>
              <a:defRPr sz="2000">
                <a:solidFill>
                  <a:srgbClr val="737377"/>
                </a:solidFill>
                <a:latin typeface="Arial" panose="020B0604020202020204" pitchFamily="34" charset="0"/>
              </a:defRPr>
            </a:lvl6pPr>
            <a:lvl7pPr marL="2971800" indent="-228600" eaLnBrk="0" fontAlgn="base" hangingPunct="0">
              <a:spcBef>
                <a:spcPct val="0"/>
              </a:spcBef>
              <a:spcAft>
                <a:spcPct val="50000"/>
              </a:spcAft>
              <a:buClr>
                <a:srgbClr val="737377"/>
              </a:buClr>
              <a:buFont typeface="Arial" panose="020B0604020202020204" pitchFamily="34" charset="0"/>
              <a:buChar char="–"/>
              <a:defRPr sz="2000">
                <a:solidFill>
                  <a:srgbClr val="737377"/>
                </a:solidFill>
                <a:latin typeface="Arial" panose="020B0604020202020204" pitchFamily="34" charset="0"/>
              </a:defRPr>
            </a:lvl7pPr>
            <a:lvl8pPr marL="3429000" indent="-228600" eaLnBrk="0" fontAlgn="base" hangingPunct="0">
              <a:spcBef>
                <a:spcPct val="0"/>
              </a:spcBef>
              <a:spcAft>
                <a:spcPct val="50000"/>
              </a:spcAft>
              <a:buClr>
                <a:srgbClr val="737377"/>
              </a:buClr>
              <a:buFont typeface="Arial" panose="020B0604020202020204" pitchFamily="34" charset="0"/>
              <a:buChar char="–"/>
              <a:defRPr sz="2000">
                <a:solidFill>
                  <a:srgbClr val="737377"/>
                </a:solidFill>
                <a:latin typeface="Arial" panose="020B0604020202020204" pitchFamily="34" charset="0"/>
              </a:defRPr>
            </a:lvl8pPr>
            <a:lvl9pPr marL="3886200" indent="-228600" eaLnBrk="0" fontAlgn="base" hangingPunct="0">
              <a:spcBef>
                <a:spcPct val="0"/>
              </a:spcBef>
              <a:spcAft>
                <a:spcPct val="50000"/>
              </a:spcAft>
              <a:buClr>
                <a:srgbClr val="737377"/>
              </a:buClr>
              <a:buFont typeface="Arial" panose="020B0604020202020204" pitchFamily="34" charset="0"/>
              <a:buChar char="–"/>
              <a:defRPr sz="2000">
                <a:solidFill>
                  <a:srgbClr val="737377"/>
                </a:solidFill>
                <a:latin typeface="Arial" panose="020B0604020202020204" pitchFamily="34" charset="0"/>
              </a:defRPr>
            </a:lvl9pPr>
          </a:lstStyle>
          <a:p>
            <a:pPr marL="0" indent="0" eaLnBrk="1" hangingPunct="1">
              <a:spcAft>
                <a:spcPct val="0"/>
              </a:spcAft>
              <a:buClrTx/>
              <a:buNone/>
            </a:pPr>
            <a:r>
              <a:rPr lang="en-GB" altLang="en-US" sz="1200" b="1" u="sng" dirty="0" smtClean="0">
                <a:solidFill>
                  <a:schemeClr val="tx1"/>
                </a:solidFill>
              </a:rPr>
              <a:t>Tax challenges</a:t>
            </a:r>
          </a:p>
          <a:p>
            <a:pPr eaLnBrk="1" hangingPunct="1">
              <a:spcAft>
                <a:spcPct val="0"/>
              </a:spcAft>
              <a:buClrTx/>
              <a:buFontTx/>
              <a:buAutoNum type="arabicParenR"/>
            </a:pPr>
            <a:r>
              <a:rPr lang="en-GB" altLang="en-US" sz="1200" dirty="0" smtClean="0">
                <a:solidFill>
                  <a:schemeClr val="tx1"/>
                </a:solidFill>
              </a:rPr>
              <a:t>Cryptocurrencies can be both 100% transparent or 100% ‘dark’ (anonymous) depending upon the wishes of the individual, e.g. in 2015 only 802 US citizens declared a cryptocurrency capital gain. AML and KYC regulation impacted.</a:t>
            </a:r>
          </a:p>
          <a:p>
            <a:pPr eaLnBrk="1" hangingPunct="1">
              <a:spcAft>
                <a:spcPct val="0"/>
              </a:spcAft>
              <a:buClrTx/>
              <a:buFontTx/>
              <a:buAutoNum type="arabicParenR"/>
            </a:pPr>
            <a:endParaRPr lang="en-GB" altLang="en-US" sz="1200" dirty="0">
              <a:solidFill>
                <a:schemeClr val="tx1"/>
              </a:solidFill>
            </a:endParaRPr>
          </a:p>
          <a:p>
            <a:pPr eaLnBrk="1" hangingPunct="1">
              <a:spcAft>
                <a:spcPct val="0"/>
              </a:spcAft>
              <a:buClrTx/>
              <a:buFontTx/>
              <a:buAutoNum type="arabicParenR"/>
            </a:pPr>
            <a:r>
              <a:rPr lang="en-GB" altLang="en-US" sz="1200" dirty="0" smtClean="0">
                <a:solidFill>
                  <a:schemeClr val="tx1"/>
                </a:solidFill>
              </a:rPr>
              <a:t>Visible tax base reduces</a:t>
            </a:r>
          </a:p>
          <a:p>
            <a:pPr eaLnBrk="1" hangingPunct="1">
              <a:spcAft>
                <a:spcPct val="0"/>
              </a:spcAft>
              <a:buClrTx/>
              <a:buFontTx/>
              <a:buAutoNum type="arabicParenR"/>
            </a:pPr>
            <a:endParaRPr lang="en-GB" altLang="en-US" sz="1200" dirty="0">
              <a:solidFill>
                <a:schemeClr val="tx1"/>
              </a:solidFill>
            </a:endParaRPr>
          </a:p>
          <a:p>
            <a:pPr eaLnBrk="1" hangingPunct="1">
              <a:spcAft>
                <a:spcPct val="0"/>
              </a:spcAft>
              <a:buClrTx/>
              <a:buFontTx/>
              <a:buAutoNum type="arabicParenR"/>
            </a:pPr>
            <a:r>
              <a:rPr lang="en-GB" altLang="en-US" sz="1200" dirty="0" smtClean="0">
                <a:solidFill>
                  <a:schemeClr val="tx1"/>
                </a:solidFill>
              </a:rPr>
              <a:t>Potential for the UK tax gap to widen</a:t>
            </a:r>
          </a:p>
          <a:p>
            <a:pPr eaLnBrk="1" hangingPunct="1">
              <a:spcAft>
                <a:spcPct val="0"/>
              </a:spcAft>
              <a:buClrTx/>
              <a:buFontTx/>
              <a:buAutoNum type="arabicParenR"/>
            </a:pPr>
            <a:endParaRPr lang="en-GB" altLang="en-US" sz="1200" dirty="0">
              <a:solidFill>
                <a:schemeClr val="tx1"/>
              </a:solidFill>
            </a:endParaRPr>
          </a:p>
          <a:p>
            <a:pPr eaLnBrk="1" hangingPunct="1">
              <a:spcAft>
                <a:spcPct val="0"/>
              </a:spcAft>
              <a:buClrTx/>
              <a:buFontTx/>
              <a:buAutoNum type="arabicParenR"/>
            </a:pPr>
            <a:r>
              <a:rPr lang="en-GB" altLang="en-US" sz="1200" dirty="0" smtClean="0">
                <a:solidFill>
                  <a:schemeClr val="tx1"/>
                </a:solidFill>
              </a:rPr>
              <a:t>Some cryptocurrencies are designed to be cryptographically dark, e.g. </a:t>
            </a:r>
            <a:r>
              <a:rPr lang="en-GB" altLang="en-US" sz="1200" dirty="0" err="1" smtClean="0">
                <a:solidFill>
                  <a:schemeClr val="tx1"/>
                </a:solidFill>
              </a:rPr>
              <a:t>Monero</a:t>
            </a:r>
            <a:endParaRPr lang="en-GB" altLang="en-US" sz="1200" dirty="0" smtClean="0">
              <a:solidFill>
                <a:schemeClr val="tx1"/>
              </a:solidFill>
            </a:endParaRPr>
          </a:p>
          <a:p>
            <a:pPr marL="0" indent="0" eaLnBrk="1" hangingPunct="1">
              <a:spcAft>
                <a:spcPct val="0"/>
              </a:spcAft>
              <a:buClrTx/>
              <a:buNone/>
            </a:pPr>
            <a:endParaRPr lang="en-GB" altLang="en-US" sz="1200" dirty="0" smtClean="0">
              <a:solidFill>
                <a:schemeClr val="tx1"/>
              </a:solidFill>
            </a:endParaRPr>
          </a:p>
          <a:p>
            <a:pPr marL="0" indent="0" eaLnBrk="1" hangingPunct="1">
              <a:spcAft>
                <a:spcPct val="0"/>
              </a:spcAft>
              <a:buClrTx/>
              <a:buNone/>
            </a:pPr>
            <a:r>
              <a:rPr lang="en-GB" altLang="en-US" sz="1200" b="1" u="sng" dirty="0" smtClean="0">
                <a:solidFill>
                  <a:schemeClr val="tx1"/>
                </a:solidFill>
              </a:rPr>
              <a:t>Policy response</a:t>
            </a:r>
            <a:endParaRPr lang="en-GB" altLang="en-US" sz="1200" b="1" u="sng" dirty="0">
              <a:solidFill>
                <a:schemeClr val="tx1"/>
              </a:solidFill>
            </a:endParaRPr>
          </a:p>
          <a:p>
            <a:pPr marL="0" indent="0" eaLnBrk="1" hangingPunct="1">
              <a:spcAft>
                <a:spcPct val="0"/>
              </a:spcAft>
              <a:buClrTx/>
              <a:buNone/>
            </a:pPr>
            <a:r>
              <a:rPr lang="en-GB" altLang="en-US" sz="1200" dirty="0" smtClean="0">
                <a:solidFill>
                  <a:schemeClr val="tx1"/>
                </a:solidFill>
              </a:rPr>
              <a:t>HMRC Brief 9 (2014) </a:t>
            </a:r>
            <a:r>
              <a:rPr lang="en-GB" altLang="en-US" sz="1200" i="1" dirty="0" smtClean="0">
                <a:solidFill>
                  <a:schemeClr val="tx1"/>
                </a:solidFill>
              </a:rPr>
              <a:t>Bitcoin &amp; other cryptocurrencies</a:t>
            </a:r>
          </a:p>
          <a:p>
            <a:pPr marL="0" indent="0" eaLnBrk="1" hangingPunct="1">
              <a:spcAft>
                <a:spcPct val="0"/>
              </a:spcAft>
              <a:buClrTx/>
              <a:buNone/>
            </a:pPr>
            <a:endParaRPr lang="en-GB" altLang="en-US" sz="1200" dirty="0" smtClean="0">
              <a:solidFill>
                <a:schemeClr val="tx1"/>
              </a:solidFill>
            </a:endParaRPr>
          </a:p>
          <a:p>
            <a:pPr marL="0" indent="0" eaLnBrk="1" hangingPunct="1">
              <a:spcAft>
                <a:spcPct val="0"/>
              </a:spcAft>
              <a:buClrTx/>
              <a:buNone/>
            </a:pPr>
            <a:r>
              <a:rPr lang="en-GB" altLang="en-US" sz="1200" b="1" u="sng" dirty="0" smtClean="0">
                <a:solidFill>
                  <a:schemeClr val="tx1"/>
                </a:solidFill>
              </a:rPr>
              <a:t>Possible future scenarios</a:t>
            </a:r>
            <a:endParaRPr lang="en-GB" altLang="en-US" sz="1200" dirty="0" smtClean="0">
              <a:solidFill>
                <a:schemeClr val="tx1"/>
              </a:solidFill>
            </a:endParaRPr>
          </a:p>
          <a:p>
            <a:pPr eaLnBrk="1" hangingPunct="1">
              <a:spcAft>
                <a:spcPct val="0"/>
              </a:spcAft>
              <a:buClrTx/>
              <a:buAutoNum type="alphaUcParenR"/>
            </a:pPr>
            <a:r>
              <a:rPr lang="en-GB" altLang="en-US" sz="1200" dirty="0" smtClean="0">
                <a:solidFill>
                  <a:schemeClr val="tx1"/>
                </a:solidFill>
              </a:rPr>
              <a:t>Cryptocurrencies die</a:t>
            </a:r>
          </a:p>
          <a:p>
            <a:pPr eaLnBrk="1" hangingPunct="1">
              <a:spcAft>
                <a:spcPct val="0"/>
              </a:spcAft>
              <a:buClrTx/>
              <a:buAutoNum type="alphaUcParenR"/>
            </a:pPr>
            <a:endParaRPr lang="en-GB" altLang="en-US" sz="1200" dirty="0">
              <a:solidFill>
                <a:schemeClr val="tx1"/>
              </a:solidFill>
            </a:endParaRPr>
          </a:p>
          <a:p>
            <a:pPr eaLnBrk="1" hangingPunct="1">
              <a:spcAft>
                <a:spcPct val="0"/>
              </a:spcAft>
              <a:buClrTx/>
              <a:buAutoNum type="alphaUcParenR"/>
            </a:pPr>
            <a:r>
              <a:rPr lang="en-GB" altLang="en-US" sz="1200" dirty="0" smtClean="0">
                <a:solidFill>
                  <a:schemeClr val="tx1"/>
                </a:solidFill>
              </a:rPr>
              <a:t>Fiat currencies die</a:t>
            </a:r>
          </a:p>
          <a:p>
            <a:pPr eaLnBrk="1" hangingPunct="1">
              <a:spcAft>
                <a:spcPct val="0"/>
              </a:spcAft>
              <a:buClrTx/>
              <a:buAutoNum type="alphaUcParenR"/>
            </a:pPr>
            <a:endParaRPr lang="en-GB" altLang="en-US" sz="1200" dirty="0">
              <a:solidFill>
                <a:schemeClr val="tx1"/>
              </a:solidFill>
            </a:endParaRPr>
          </a:p>
          <a:p>
            <a:pPr eaLnBrk="1" hangingPunct="1">
              <a:spcAft>
                <a:spcPct val="0"/>
              </a:spcAft>
              <a:buClrTx/>
              <a:buAutoNum type="alphaUcParenR"/>
            </a:pPr>
            <a:r>
              <a:rPr lang="en-GB" altLang="en-US" sz="1200" dirty="0" smtClean="0">
                <a:solidFill>
                  <a:schemeClr val="tx1"/>
                </a:solidFill>
              </a:rPr>
              <a:t>Fiat &amp; cryptocurrencies co-exist</a:t>
            </a:r>
          </a:p>
          <a:p>
            <a:pPr eaLnBrk="1" hangingPunct="1">
              <a:spcAft>
                <a:spcPct val="0"/>
              </a:spcAft>
              <a:buClrTx/>
              <a:buAutoNum type="alphaUcParenR"/>
            </a:pPr>
            <a:endParaRPr lang="en-GB" altLang="en-US" sz="1200" dirty="0">
              <a:solidFill>
                <a:schemeClr val="tx1"/>
              </a:solidFill>
            </a:endParaRPr>
          </a:p>
          <a:p>
            <a:pPr eaLnBrk="1" hangingPunct="1">
              <a:spcAft>
                <a:spcPct val="0"/>
              </a:spcAft>
              <a:buClrTx/>
              <a:buAutoNum type="alphaUcParenR"/>
            </a:pPr>
            <a:r>
              <a:rPr lang="en-GB" altLang="en-US" sz="1200" dirty="0" smtClean="0">
                <a:solidFill>
                  <a:schemeClr val="tx1"/>
                </a:solidFill>
              </a:rPr>
              <a:t>Corporates issue their own ICO, e.g. </a:t>
            </a:r>
            <a:r>
              <a:rPr lang="en-GB" altLang="en-US" sz="1200" dirty="0" err="1" smtClean="0">
                <a:solidFill>
                  <a:schemeClr val="tx1"/>
                </a:solidFill>
              </a:rPr>
              <a:t>FacebookCoin</a:t>
            </a:r>
            <a:r>
              <a:rPr lang="en-GB" altLang="en-US" sz="1200" dirty="0" smtClean="0">
                <a:solidFill>
                  <a:schemeClr val="tx1"/>
                </a:solidFill>
              </a:rPr>
              <a:t>, </a:t>
            </a:r>
            <a:r>
              <a:rPr lang="en-GB" altLang="en-US" sz="1200" dirty="0" err="1" smtClean="0">
                <a:solidFill>
                  <a:schemeClr val="tx1"/>
                </a:solidFill>
              </a:rPr>
              <a:t>TwitterCoin</a:t>
            </a:r>
            <a:r>
              <a:rPr lang="en-GB" altLang="en-US" sz="1200" dirty="0" smtClean="0">
                <a:solidFill>
                  <a:schemeClr val="tx1"/>
                </a:solidFill>
              </a:rPr>
              <a:t> and </a:t>
            </a:r>
            <a:r>
              <a:rPr lang="en-GB" altLang="en-US" sz="1200" dirty="0" err="1" smtClean="0">
                <a:solidFill>
                  <a:schemeClr val="tx1"/>
                </a:solidFill>
              </a:rPr>
              <a:t>AmazonCoin</a:t>
            </a:r>
            <a:r>
              <a:rPr lang="en-GB" altLang="en-US" sz="1200" dirty="0" smtClean="0">
                <a:solidFill>
                  <a:schemeClr val="tx1"/>
                </a:solidFill>
              </a:rPr>
              <a:t>, etc.</a:t>
            </a:r>
          </a:p>
          <a:p>
            <a:pPr marL="0" indent="0" eaLnBrk="1" hangingPunct="1">
              <a:spcAft>
                <a:spcPct val="0"/>
              </a:spcAft>
              <a:buClrTx/>
              <a:buNone/>
            </a:pPr>
            <a:endParaRPr lang="en-GB" altLang="en-US" sz="1400" dirty="0">
              <a:solidFill>
                <a:schemeClr val="tx1"/>
              </a:solidFill>
            </a:endParaRPr>
          </a:p>
        </p:txBody>
      </p:sp>
      <p:pic>
        <p:nvPicPr>
          <p:cNvPr id="778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032" y="1797471"/>
            <a:ext cx="1085850"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032" y="2131852"/>
            <a:ext cx="3980755" cy="865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1265" y="1420147"/>
            <a:ext cx="1553944" cy="283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bwMode="auto">
          <a:xfrm>
            <a:off x="5132387" y="1308108"/>
            <a:ext cx="4141094" cy="1832860"/>
          </a:xfrm>
          <a:prstGeom prst="roundRect">
            <a:avLst/>
          </a:prstGeom>
          <a:noFill/>
          <a:ln w="6350" cap="flat" cmpd="sng" algn="ctr">
            <a:solidFill>
              <a:srgbClr val="66666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pPr>
            <a:endParaRPr kumimoji="0" lang="en-GB" sz="1400" b="0" i="0" u="none" strike="noStrike" cap="none" normalizeH="0" baseline="0" smtClean="0">
              <a:ln>
                <a:noFill/>
              </a:ln>
              <a:solidFill>
                <a:srgbClr val="737377"/>
              </a:solidFill>
              <a:effectLst/>
              <a:latin typeface="Arial" charset="0"/>
            </a:endParaRPr>
          </a:p>
        </p:txBody>
      </p:sp>
      <p:pic>
        <p:nvPicPr>
          <p:cNvPr id="778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1265" y="3833749"/>
            <a:ext cx="1841499" cy="422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2726" y="4610171"/>
            <a:ext cx="3465037" cy="843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ounded Rectangle 21"/>
          <p:cNvSpPr/>
          <p:nvPr/>
        </p:nvSpPr>
        <p:spPr bwMode="auto">
          <a:xfrm>
            <a:off x="5132386" y="3828388"/>
            <a:ext cx="4141094" cy="1832860"/>
          </a:xfrm>
          <a:prstGeom prst="roundRect">
            <a:avLst/>
          </a:prstGeom>
          <a:noFill/>
          <a:ln w="6350" cap="flat" cmpd="sng" algn="ctr">
            <a:solidFill>
              <a:srgbClr val="66666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pPr>
            <a:endParaRPr kumimoji="0" lang="en-GB" sz="1400" b="0" i="0" u="none" strike="noStrike" cap="none" normalizeH="0" baseline="0" smtClean="0">
              <a:ln>
                <a:noFill/>
              </a:ln>
              <a:solidFill>
                <a:srgbClr val="737377"/>
              </a:solidFill>
              <a:effectLst/>
              <a:latin typeface="Arial" charset="0"/>
            </a:endParaRPr>
          </a:p>
        </p:txBody>
      </p:sp>
      <p:pic>
        <p:nvPicPr>
          <p:cNvPr id="778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5964" y="4332444"/>
            <a:ext cx="9620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26"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798339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sz="1800" dirty="0" smtClean="0"/>
              <a:t>Next generation cryptocurrency – </a:t>
            </a:r>
            <a:r>
              <a:rPr lang="en-GB" altLang="en-US" sz="1800" dirty="0" err="1" smtClean="0"/>
              <a:t>stablecoins</a:t>
            </a:r>
            <a:endParaRPr lang="en-GB" altLang="en-US" sz="1800"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08" y="1396008"/>
            <a:ext cx="1990725"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49" y="1772816"/>
            <a:ext cx="3730366"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435" y="2708920"/>
            <a:ext cx="25812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2387" y="1396008"/>
            <a:ext cx="1057275"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2387" y="1772816"/>
            <a:ext cx="4488929" cy="52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2074" y="2470795"/>
            <a:ext cx="21907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434" y="4066399"/>
            <a:ext cx="1838197" cy="407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609" y="4509120"/>
            <a:ext cx="4341465" cy="590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0449" y="5229200"/>
            <a:ext cx="59436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609" y="5581625"/>
            <a:ext cx="18669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1502929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GB" altLang="en-US" dirty="0" smtClean="0"/>
              <a:t>My journey</a:t>
            </a:r>
          </a:p>
        </p:txBody>
      </p:sp>
      <p:sp>
        <p:nvSpPr>
          <p:cNvPr id="38"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41" name="Picture 40"/>
          <p:cNvPicPr/>
          <p:nvPr/>
        </p:nvPicPr>
        <p:blipFill>
          <a:blip r:embed="rId3"/>
          <a:stretch>
            <a:fillRect/>
          </a:stretch>
        </p:blipFill>
        <p:spPr>
          <a:xfrm>
            <a:off x="4996815" y="1239838"/>
            <a:ext cx="4672330" cy="2134870"/>
          </a:xfrm>
          <a:prstGeom prst="rect">
            <a:avLst/>
          </a:prstGeom>
        </p:spPr>
      </p:pic>
      <p:pic>
        <p:nvPicPr>
          <p:cNvPr id="42" name="Picture 41"/>
          <p:cNvPicPr/>
          <p:nvPr/>
        </p:nvPicPr>
        <p:blipFill>
          <a:blip r:embed="rId4"/>
          <a:stretch>
            <a:fillRect/>
          </a:stretch>
        </p:blipFill>
        <p:spPr>
          <a:xfrm>
            <a:off x="236855" y="1213803"/>
            <a:ext cx="4672330" cy="4115435"/>
          </a:xfrm>
          <a:prstGeom prst="rect">
            <a:avLst/>
          </a:prstGeom>
        </p:spPr>
      </p:pic>
      <p:pic>
        <p:nvPicPr>
          <p:cNvPr id="43" name="Picture 42"/>
          <p:cNvPicPr/>
          <p:nvPr/>
        </p:nvPicPr>
        <p:blipFill>
          <a:blip r:embed="rId5">
            <a:extLst>
              <a:ext uri="{28A0092B-C50C-407E-A947-70E740481C1C}">
                <a14:useLocalDpi xmlns:a14="http://schemas.microsoft.com/office/drawing/2010/main" val="0"/>
              </a:ext>
            </a:extLst>
          </a:blip>
          <a:srcRect/>
          <a:stretch>
            <a:fillRect/>
          </a:stretch>
        </p:blipFill>
        <p:spPr bwMode="auto">
          <a:xfrm>
            <a:off x="5049520" y="3605213"/>
            <a:ext cx="2823845" cy="966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43"/>
          <p:cNvPicPr/>
          <p:nvPr/>
        </p:nvPicPr>
        <p:blipFill>
          <a:blip r:embed="rId6">
            <a:extLst>
              <a:ext uri="{28A0092B-C50C-407E-A947-70E740481C1C}">
                <a14:useLocalDpi xmlns:a14="http://schemas.microsoft.com/office/drawing/2010/main" val="0"/>
              </a:ext>
            </a:extLst>
          </a:blip>
          <a:srcRect/>
          <a:stretch>
            <a:fillRect/>
          </a:stretch>
        </p:blipFill>
        <p:spPr bwMode="auto">
          <a:xfrm>
            <a:off x="5059045" y="4675823"/>
            <a:ext cx="3155315" cy="96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err="1" smtClean="0"/>
              <a:t>Stablecoins</a:t>
            </a:r>
            <a:r>
              <a:rPr lang="en-GB" altLang="en-US" dirty="0" smtClean="0"/>
              <a:t> ecosystem</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6" y="1414550"/>
            <a:ext cx="8795261" cy="4246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117133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sz="1800" dirty="0" smtClean="0"/>
              <a:t>Leading </a:t>
            </a:r>
            <a:r>
              <a:rPr lang="en-GB" altLang="en-US" sz="1800" dirty="0" err="1" smtClean="0"/>
              <a:t>stablecoins</a:t>
            </a:r>
            <a:r>
              <a:rPr lang="en-GB" altLang="en-US" sz="1800" dirty="0" smtClean="0"/>
              <a:t> for investigation &amp; descriptive statistics</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412776"/>
            <a:ext cx="8821737" cy="1476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28" y="3140968"/>
            <a:ext cx="53530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568" y="4797152"/>
            <a:ext cx="48196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998986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dirty="0" smtClean="0"/>
              <a:t>6 mainstream </a:t>
            </a:r>
            <a:r>
              <a:rPr lang="en-GB" dirty="0" err="1" smtClean="0"/>
              <a:t>stablecoins</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1538288"/>
            <a:ext cx="7629525"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9309181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dirty="0" smtClean="0"/>
              <a:t>6 mainstream </a:t>
            </a:r>
            <a:r>
              <a:rPr lang="en-GB" dirty="0" err="1" smtClean="0"/>
              <a:t>stablecoins</a:t>
            </a:r>
            <a:r>
              <a:rPr lang="en-GB" dirty="0" smtClean="0"/>
              <a:t> box plots</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950" y="1558925"/>
            <a:ext cx="5114925"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342602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dirty="0" smtClean="0"/>
              <a:t>Tether (USDT) over the previous 12 months</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1271" name="Picture 7" descr="https://www.tradingview.com/x/54cERt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412776"/>
            <a:ext cx="8877155" cy="446449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2790000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dirty="0" smtClean="0"/>
              <a:t>Tether (USDT)</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66" y="1700808"/>
            <a:ext cx="5997226" cy="2934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2303" y="1988188"/>
            <a:ext cx="3223843" cy="235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908428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dirty="0" smtClean="0"/>
              <a:t>Circle (USDC)</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561922"/>
            <a:ext cx="5989701" cy="2957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7136" y="1861197"/>
            <a:ext cx="3223843" cy="235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612118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True USD (TUSD)</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589074"/>
            <a:ext cx="5982176" cy="291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5212" y="1868929"/>
            <a:ext cx="3223843" cy="235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612118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err="1" smtClean="0"/>
              <a:t>Paxos</a:t>
            </a:r>
            <a:r>
              <a:rPr lang="en-GB" altLang="en-US" dirty="0" smtClean="0"/>
              <a:t> (PSX)</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563346"/>
            <a:ext cx="5944553" cy="2942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360" y="1854488"/>
            <a:ext cx="3223843" cy="235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612118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MAKER DAO (DAI)</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46" y="1844824"/>
            <a:ext cx="5970118" cy="296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1152" y="2192071"/>
            <a:ext cx="3202888" cy="2345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612118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GB" altLang="en-US" dirty="0" smtClean="0"/>
              <a:t>My journey continued…</a:t>
            </a:r>
          </a:p>
        </p:txBody>
      </p:sp>
      <p:sp>
        <p:nvSpPr>
          <p:cNvPr id="38"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28" name="Picture 27"/>
          <p:cNvPicPr/>
          <p:nvPr/>
        </p:nvPicPr>
        <p:blipFill>
          <a:blip r:embed="rId3">
            <a:extLst>
              <a:ext uri="{28A0092B-C50C-407E-A947-70E740481C1C}">
                <a14:useLocalDpi xmlns:a14="http://schemas.microsoft.com/office/drawing/2010/main" val="0"/>
              </a:ext>
            </a:extLst>
          </a:blip>
          <a:srcRect/>
          <a:stretch>
            <a:fillRect/>
          </a:stretch>
        </p:blipFill>
        <p:spPr bwMode="auto">
          <a:xfrm>
            <a:off x="416496" y="2192238"/>
            <a:ext cx="5724525" cy="3829050"/>
          </a:xfrm>
          <a:prstGeom prst="rect">
            <a:avLst/>
          </a:prstGeom>
          <a:noFill/>
          <a:ln>
            <a:noFill/>
          </a:ln>
        </p:spPr>
      </p:pic>
      <p:pic>
        <p:nvPicPr>
          <p:cNvPr id="39" name="Picture 38"/>
          <p:cNvPicPr/>
          <p:nvPr/>
        </p:nvPicPr>
        <p:blipFill>
          <a:blip r:embed="rId4"/>
          <a:stretch>
            <a:fillRect/>
          </a:stretch>
        </p:blipFill>
        <p:spPr>
          <a:xfrm>
            <a:off x="416496" y="1507619"/>
            <a:ext cx="3669030" cy="551815"/>
          </a:xfrm>
          <a:prstGeom prst="rect">
            <a:avLst/>
          </a:prstGeom>
        </p:spPr>
      </p:pic>
      <p:pic>
        <p:nvPicPr>
          <p:cNvPr id="41" name="Picture 40"/>
          <p:cNvPicPr/>
          <p:nvPr/>
        </p:nvPicPr>
        <p:blipFill>
          <a:blip r:embed="rId5"/>
          <a:stretch>
            <a:fillRect/>
          </a:stretch>
        </p:blipFill>
        <p:spPr>
          <a:xfrm>
            <a:off x="443801" y="1143764"/>
            <a:ext cx="5943600" cy="367030"/>
          </a:xfrm>
          <a:prstGeom prst="rect">
            <a:avLst/>
          </a:prstGeom>
        </p:spPr>
      </p:pic>
      <p:pic>
        <p:nvPicPr>
          <p:cNvPr id="215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583" y="1143764"/>
            <a:ext cx="3064923" cy="4229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1995276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latin typeface="+mn-lt"/>
              </a:rPr>
              <a:t>DAI incorporating volume – </a:t>
            </a:r>
            <a:r>
              <a:rPr lang="en-GB" altLang="en-US" dirty="0" smtClean="0">
                <a:latin typeface="+mn-lt"/>
                <a:cs typeface="Calibri"/>
              </a:rPr>
              <a:t>∆ </a:t>
            </a:r>
            <a:r>
              <a:rPr lang="en-GB" altLang="en-US" dirty="0" smtClean="0">
                <a:latin typeface="+mn-lt"/>
              </a:rPr>
              <a:t>price uncorrelated to </a:t>
            </a:r>
            <a:r>
              <a:rPr lang="en-GB" altLang="en-US" dirty="0" smtClean="0">
                <a:latin typeface="+mn-lt"/>
                <a:cs typeface="Calibri"/>
              </a:rPr>
              <a:t>∆ volume (</a:t>
            </a:r>
            <a:r>
              <a:rPr lang="en-GB" altLang="en-US" dirty="0" smtClean="0">
                <a:latin typeface="+mn-lt"/>
              </a:rPr>
              <a:t>ρ = +0.07)</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88" y="1514475"/>
            <a:ext cx="7591425"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597492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Gemini Dollar (GUSD)</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28" y="1581151"/>
            <a:ext cx="5959602" cy="2919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4021" y="1861006"/>
            <a:ext cx="3223843" cy="235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210521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DAI daily volatility dampening (Dec 2017 – Mar 2019)</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2" name="Picture 1"/>
          <p:cNvPicPr>
            <a:picLocks noChangeAspect="1"/>
          </p:cNvPicPr>
          <p:nvPr/>
        </p:nvPicPr>
        <p:blipFill>
          <a:blip r:embed="rId3"/>
          <a:stretch>
            <a:fillRect/>
          </a:stretch>
        </p:blipFill>
        <p:spPr>
          <a:xfrm>
            <a:off x="1103115" y="1230051"/>
            <a:ext cx="8170365" cy="4857037"/>
          </a:xfrm>
          <a:prstGeom prst="rect">
            <a:avLst/>
          </a:prstGeom>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502391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Volatility dampening </a:t>
            </a:r>
            <a:r>
              <a:rPr lang="en-GB" altLang="en-US" dirty="0" err="1" smtClean="0"/>
              <a:t>cont</a:t>
            </a:r>
            <a:r>
              <a:rPr lang="en-GB" altLang="en-US" dirty="0" smtClean="0"/>
              <a:t>…</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3" name="Picture 2"/>
          <p:cNvPicPr>
            <a:picLocks noChangeAspect="1"/>
          </p:cNvPicPr>
          <p:nvPr/>
        </p:nvPicPr>
        <p:blipFill>
          <a:blip r:embed="rId3"/>
          <a:stretch>
            <a:fillRect/>
          </a:stretch>
        </p:blipFill>
        <p:spPr>
          <a:xfrm>
            <a:off x="1088743" y="1226276"/>
            <a:ext cx="8184737" cy="4915311"/>
          </a:xfrm>
          <a:prstGeom prst="rect">
            <a:avLst/>
          </a:prstGeom>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42539831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a:t>V</a:t>
            </a:r>
            <a:r>
              <a:rPr lang="en-GB" altLang="en-US" dirty="0" smtClean="0"/>
              <a:t>olatility dampening continued</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3" name="Picture 2"/>
          <p:cNvPicPr>
            <a:picLocks noChangeAspect="1"/>
          </p:cNvPicPr>
          <p:nvPr/>
        </p:nvPicPr>
        <p:blipFill>
          <a:blip r:embed="rId3"/>
          <a:stretch>
            <a:fillRect/>
          </a:stretch>
        </p:blipFill>
        <p:spPr>
          <a:xfrm>
            <a:off x="1137096" y="1203054"/>
            <a:ext cx="7848352" cy="4893400"/>
          </a:xfrm>
          <a:prstGeom prst="rect">
            <a:avLst/>
          </a:prstGeom>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777840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Questions</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2" name="TextBox 1"/>
          <p:cNvSpPr txBox="1"/>
          <p:nvPr/>
        </p:nvSpPr>
        <p:spPr>
          <a:xfrm>
            <a:off x="920551" y="1556792"/>
            <a:ext cx="7847211" cy="2462213"/>
          </a:xfrm>
          <a:prstGeom prst="rect">
            <a:avLst/>
          </a:prstGeom>
          <a:noFill/>
        </p:spPr>
        <p:txBody>
          <a:bodyPr wrap="square" rtlCol="0">
            <a:spAutoFit/>
          </a:bodyPr>
          <a:lstStyle/>
          <a:p>
            <a:pPr marL="342900" indent="-342900">
              <a:buAutoNum type="arabicParenR"/>
            </a:pPr>
            <a:r>
              <a:rPr lang="en-GB" dirty="0" smtClean="0"/>
              <a:t>Which variables can explain the deviation of </a:t>
            </a:r>
            <a:r>
              <a:rPr lang="en-GB" dirty="0" err="1" smtClean="0"/>
              <a:t>stablecoin</a:t>
            </a:r>
            <a:r>
              <a:rPr lang="en-GB" dirty="0" smtClean="0"/>
              <a:t> prices from their peg?</a:t>
            </a:r>
          </a:p>
          <a:p>
            <a:pPr marL="342900" indent="-342900">
              <a:buAutoNum type="arabicParenR"/>
            </a:pPr>
            <a:endParaRPr lang="en-GB" dirty="0"/>
          </a:p>
          <a:p>
            <a:pPr marL="342900" indent="-342900">
              <a:buAutoNum type="arabicParenR"/>
            </a:pPr>
            <a:r>
              <a:rPr lang="en-GB" dirty="0" smtClean="0"/>
              <a:t>Can option pricing theory be used to evaluate the volatility spread between DAI and ETH? E.g. reverse barrier option</a:t>
            </a:r>
          </a:p>
          <a:p>
            <a:pPr marL="342900" indent="-342900">
              <a:buAutoNum type="arabicParenR"/>
            </a:pPr>
            <a:endParaRPr lang="en-GB" dirty="0"/>
          </a:p>
          <a:p>
            <a:pPr marL="342900" indent="-342900">
              <a:buAutoNum type="arabicParenR"/>
            </a:pPr>
            <a:r>
              <a:rPr lang="en-GB" dirty="0" smtClean="0"/>
              <a:t>Is the Maker DAO leverage vehicle stable to scale?</a:t>
            </a:r>
          </a:p>
          <a:p>
            <a:pPr marL="342900" indent="-342900">
              <a:buAutoNum type="arabicParenR"/>
            </a:pPr>
            <a:endParaRPr lang="en-GB" dirty="0"/>
          </a:p>
          <a:p>
            <a:pPr marL="342900" indent="-342900">
              <a:buAutoNum type="arabicParenR"/>
            </a:pPr>
            <a:r>
              <a:rPr lang="en-GB" dirty="0" smtClean="0"/>
              <a:t>What are the characteristics of underlying collateral assets that can be securitised by Maker beyond that of </a:t>
            </a:r>
            <a:r>
              <a:rPr lang="en-GB" dirty="0" err="1" smtClean="0"/>
              <a:t>Ethereum</a:t>
            </a:r>
            <a:r>
              <a:rPr lang="en-GB" dirty="0" smtClean="0"/>
              <a:t>?</a:t>
            </a:r>
          </a:p>
          <a:p>
            <a:pPr marL="342900" indent="-342900">
              <a:buAutoNum type="arabicParenR"/>
            </a:pPr>
            <a:endParaRPr lang="en-GB" dirty="0"/>
          </a:p>
          <a:p>
            <a:pPr marL="342900" indent="-342900">
              <a:buAutoNum type="arabicParenR"/>
            </a:pPr>
            <a:r>
              <a:rPr lang="en-GB" dirty="0" smtClean="0"/>
              <a:t>What is the utility premium of a functioning stable coin relative to its underlying fiat currency?</a:t>
            </a:r>
            <a:endParaRPr lang="en-GB" dirty="0"/>
          </a:p>
        </p:txBody>
      </p:sp>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4920336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GB" altLang="en-US" dirty="0" smtClean="0"/>
              <a:t>Next steps…academic / corporate / conference keynote talks</a:t>
            </a:r>
          </a:p>
        </p:txBody>
      </p:sp>
      <p:sp>
        <p:nvSpPr>
          <p:cNvPr id="38"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21" name="Picture 2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240" y="2373645"/>
            <a:ext cx="975995" cy="59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p:nvPr/>
        </p:nvPicPr>
        <p:blipFill>
          <a:blip r:embed="rId4"/>
          <a:stretch>
            <a:fillRect/>
          </a:stretch>
        </p:blipFill>
        <p:spPr>
          <a:xfrm>
            <a:off x="4953000" y="2348880"/>
            <a:ext cx="1267460" cy="616585"/>
          </a:xfrm>
          <a:prstGeom prst="rect">
            <a:avLst/>
          </a:prstGeom>
        </p:spPr>
      </p:pic>
      <p:pic>
        <p:nvPicPr>
          <p:cNvPr id="24" name="Picture 23"/>
          <p:cNvPicPr/>
          <p:nvPr/>
        </p:nvPicPr>
        <p:blipFill>
          <a:blip r:embed="rId5"/>
          <a:stretch>
            <a:fillRect/>
          </a:stretch>
        </p:blipFill>
        <p:spPr>
          <a:xfrm>
            <a:off x="3584848" y="1238948"/>
            <a:ext cx="2882900" cy="775970"/>
          </a:xfrm>
          <a:prstGeom prst="rect">
            <a:avLst/>
          </a:prstGeom>
        </p:spPr>
      </p:pic>
      <p:pic>
        <p:nvPicPr>
          <p:cNvPr id="27" name="Picture 26"/>
          <p:cNvPicPr/>
          <p:nvPr/>
        </p:nvPicPr>
        <p:blipFill>
          <a:blip r:embed="rId6"/>
          <a:stretch>
            <a:fillRect/>
          </a:stretch>
        </p:blipFill>
        <p:spPr>
          <a:xfrm>
            <a:off x="6791325" y="1335151"/>
            <a:ext cx="2841625" cy="583565"/>
          </a:xfrm>
          <a:prstGeom prst="rect">
            <a:avLst/>
          </a:prstGeom>
        </p:spPr>
      </p:pic>
      <p:pic>
        <p:nvPicPr>
          <p:cNvPr id="2253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8240" y="3356992"/>
            <a:ext cx="22669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87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3256" y="1553024"/>
            <a:ext cx="2883560" cy="573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99213" y="2373645"/>
            <a:ext cx="2833737" cy="681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9017672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Any questions?</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624" y="1170130"/>
            <a:ext cx="6660232" cy="4995174"/>
          </a:xfrm>
          <a:prstGeom prst="rect">
            <a:avLst/>
          </a:prstGeom>
        </p:spPr>
      </p:pic>
      <p:sp>
        <p:nvSpPr>
          <p:cNvPr id="31"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17299929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GB" altLang="en-US" dirty="0" smtClean="0"/>
              <a:t>My journey continued…</a:t>
            </a:r>
          </a:p>
        </p:txBody>
      </p:sp>
      <p:sp>
        <p:nvSpPr>
          <p:cNvPr id="38"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20" name="Title 1"/>
          <p:cNvSpPr txBox="1">
            <a:spLocks/>
          </p:cNvSpPr>
          <p:nvPr/>
        </p:nvSpPr>
        <p:spPr bwMode="auto">
          <a:xfrm>
            <a:off x="261938" y="5589240"/>
            <a:ext cx="58674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Autofit/>
          </a:bodyPr>
          <a:lstStyle/>
          <a:p>
            <a:pPr fontAlgn="base">
              <a:lnSpc>
                <a:spcPct val="90000"/>
              </a:lnSpc>
              <a:spcAft>
                <a:spcPts val="0"/>
              </a:spcAft>
            </a:pPr>
            <a:r>
              <a:rPr lang="en-GB" sz="1800" b="1" i="1" kern="1200" dirty="0">
                <a:solidFill>
                  <a:srgbClr val="737377"/>
                </a:solidFill>
                <a:effectLst/>
                <a:latin typeface="Arial"/>
                <a:ea typeface="Times New Roman"/>
                <a:cs typeface="Times New Roman"/>
              </a:rPr>
              <a:t>“This is probably one of the most engaging and forward thinking events I have attended at HMRC”. </a:t>
            </a:r>
            <a:endParaRPr lang="en-GB" sz="1100" dirty="0">
              <a:effectLst/>
              <a:latin typeface="Times New Roman"/>
              <a:ea typeface="Times New Roman"/>
            </a:endParaRPr>
          </a:p>
        </p:txBody>
      </p:sp>
      <p:pic>
        <p:nvPicPr>
          <p:cNvPr id="21" name="Picture 2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1148" y="5607460"/>
            <a:ext cx="975995" cy="59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p:nvPr/>
        </p:nvPicPr>
        <p:blipFill>
          <a:blip r:embed="rId4"/>
          <a:stretch>
            <a:fillRect/>
          </a:stretch>
        </p:blipFill>
        <p:spPr>
          <a:xfrm>
            <a:off x="7895908" y="5582695"/>
            <a:ext cx="1267460" cy="616585"/>
          </a:xfrm>
          <a:prstGeom prst="rect">
            <a:avLst/>
          </a:prstGeom>
        </p:spPr>
      </p:pic>
      <p:pic>
        <p:nvPicPr>
          <p:cNvPr id="23" name="Picture 22"/>
          <p:cNvPicPr/>
          <p:nvPr/>
        </p:nvPicPr>
        <p:blipFill>
          <a:blip r:embed="rId5">
            <a:extLst>
              <a:ext uri="{28A0092B-C50C-407E-A947-70E740481C1C}">
                <a14:useLocalDpi xmlns:a14="http://schemas.microsoft.com/office/drawing/2010/main" val="0"/>
              </a:ext>
            </a:extLst>
          </a:blip>
          <a:stretch>
            <a:fillRect/>
          </a:stretch>
        </p:blipFill>
        <p:spPr>
          <a:xfrm>
            <a:off x="261695" y="3399671"/>
            <a:ext cx="2911475" cy="995045"/>
          </a:xfrm>
          <a:prstGeom prst="rect">
            <a:avLst/>
          </a:prstGeom>
        </p:spPr>
      </p:pic>
      <p:pic>
        <p:nvPicPr>
          <p:cNvPr id="24" name="Picture 23"/>
          <p:cNvPicPr/>
          <p:nvPr/>
        </p:nvPicPr>
        <p:blipFill>
          <a:blip r:embed="rId6"/>
          <a:stretch>
            <a:fillRect/>
          </a:stretch>
        </p:blipFill>
        <p:spPr>
          <a:xfrm>
            <a:off x="290270" y="4711650"/>
            <a:ext cx="2882900" cy="775970"/>
          </a:xfrm>
          <a:prstGeom prst="rect">
            <a:avLst/>
          </a:prstGeom>
        </p:spPr>
      </p:pic>
      <p:sp>
        <p:nvSpPr>
          <p:cNvPr id="25" name="TextBox 6"/>
          <p:cNvSpPr txBox="1"/>
          <p:nvPr/>
        </p:nvSpPr>
        <p:spPr>
          <a:xfrm>
            <a:off x="3567113" y="1140693"/>
            <a:ext cx="6067425" cy="3800475"/>
          </a:xfrm>
          <a:prstGeom prst="rect">
            <a:avLst/>
          </a:prstGeom>
          <a:noFill/>
        </p:spPr>
        <p:txBody>
          <a:bodyPr wrap="square" rtlCol="0">
            <a:noAutofit/>
          </a:bodyPr>
          <a:lstStyle/>
          <a:p>
            <a:pPr algn="just" fontAlgn="base">
              <a:spcAft>
                <a:spcPts val="0"/>
              </a:spcAft>
            </a:pPr>
            <a:r>
              <a:rPr lang="en-GB" sz="1100" b="1" u="sng" kern="1200" dirty="0">
                <a:solidFill>
                  <a:srgbClr val="000000"/>
                </a:solidFill>
                <a:effectLst/>
                <a:latin typeface="Arial"/>
                <a:ea typeface="Times New Roman"/>
                <a:cs typeface="Times New Roman"/>
              </a:rPr>
              <a:t>Feedback from my talk at HMRC, </a:t>
            </a:r>
            <a:r>
              <a:rPr lang="en-GB" sz="1100" b="1" u="sng" kern="1200" dirty="0" err="1">
                <a:solidFill>
                  <a:srgbClr val="000000"/>
                </a:solidFill>
                <a:effectLst/>
                <a:latin typeface="Arial"/>
                <a:ea typeface="Times New Roman"/>
                <a:cs typeface="Times New Roman"/>
              </a:rPr>
              <a:t>H.M.Treasury</a:t>
            </a:r>
            <a:r>
              <a:rPr lang="en-GB" sz="1100" b="1" u="sng" kern="1200" dirty="0">
                <a:solidFill>
                  <a:srgbClr val="000000"/>
                </a:solidFill>
                <a:effectLst/>
                <a:latin typeface="Arial"/>
                <a:ea typeface="Times New Roman"/>
                <a:cs typeface="Times New Roman"/>
              </a:rPr>
              <a:t> &amp; UK Government in London Jan-18</a:t>
            </a:r>
            <a:endParaRPr lang="en-GB" sz="1200" dirty="0">
              <a:effectLst/>
              <a:latin typeface="Times New Roman"/>
              <a:ea typeface="Times New Roman"/>
            </a:endParaRPr>
          </a:p>
          <a:p>
            <a:pPr algn="just" fontAlgn="base">
              <a:spcAft>
                <a:spcPts val="0"/>
              </a:spcAft>
            </a:pPr>
            <a:r>
              <a:rPr lang="en-GB" sz="1200" dirty="0">
                <a:effectLst/>
                <a:latin typeface="Times New Roman"/>
                <a:ea typeface="Times New Roman"/>
              </a:rPr>
              <a:t> </a:t>
            </a: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This is probably one of the most engaging and forward thinking events I have attended at HMRC.</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Made a potentially complex subject easy to understand for a beginner.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Really great seminar – more please!</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An excellent topic and speaker. Really engaging and thought-provoking. Good to see such a high turnout.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Good interaction between the presenter and the audience, with questions being asked as we went along rather than just at the end.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The speaker was excellent, thank you.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I found it really helpful as an introduction to what was before an opaque area of the economy, and its potential impact on taxation. Very good to get the perspective of someone who works in the field both as entrepreneur and academic.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The presenter was great, really engaging.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I just wanted to say that the presenter was amazing. He was very knowledgeable, energetic and able to maintain the interest high throughout the event. I really thoroughly enjoyed the seminar.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I thought this was an excellent presentation, and easy to understand from a basic level, which was very helpful. It was really informative and very enjoyable.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Overall it was a very engaging talk and did not seem like 90 minutes. </a:t>
            </a:r>
            <a:endParaRPr lang="en-GB" sz="1200" dirty="0">
              <a:effectLst/>
              <a:latin typeface="Times New Roman"/>
              <a:ea typeface="Times New Roman"/>
            </a:endParaRPr>
          </a:p>
          <a:p>
            <a:pPr marL="342900" lvl="0" indent="-342900" algn="just" fontAlgn="base">
              <a:spcAft>
                <a:spcPts val="0"/>
              </a:spcAft>
              <a:buFont typeface="Courier New"/>
              <a:buChar char="o"/>
            </a:pPr>
            <a:r>
              <a:rPr lang="en-GB" sz="1000" kern="1200" dirty="0">
                <a:solidFill>
                  <a:srgbClr val="000000"/>
                </a:solidFill>
                <a:effectLst/>
                <a:latin typeface="Arial"/>
                <a:ea typeface="Times New Roman"/>
                <a:cs typeface="Times New Roman"/>
              </a:rPr>
              <a:t>Great event, excellent presenter and very topical. </a:t>
            </a:r>
            <a:endParaRPr lang="en-GB" sz="1200" dirty="0">
              <a:effectLst/>
              <a:latin typeface="Times New Roman"/>
              <a:ea typeface="Times New Roman"/>
            </a:endParaRPr>
          </a:p>
        </p:txBody>
      </p:sp>
      <p:pic>
        <p:nvPicPr>
          <p:cNvPr id="26" name="Picture 25"/>
          <p:cNvPicPr/>
          <p:nvPr/>
        </p:nvPicPr>
        <p:blipFill>
          <a:blip r:embed="rId7">
            <a:extLst>
              <a:ext uri="{28A0092B-C50C-407E-A947-70E740481C1C}">
                <a14:useLocalDpi xmlns:a14="http://schemas.microsoft.com/office/drawing/2010/main" val="0"/>
              </a:ext>
            </a:extLst>
          </a:blip>
          <a:srcRect/>
          <a:stretch>
            <a:fillRect/>
          </a:stretch>
        </p:blipFill>
        <p:spPr bwMode="auto">
          <a:xfrm>
            <a:off x="263208" y="1137037"/>
            <a:ext cx="3121660" cy="1859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p:cNvPicPr/>
          <p:nvPr/>
        </p:nvPicPr>
        <p:blipFill>
          <a:blip r:embed="rId8"/>
          <a:stretch>
            <a:fillRect/>
          </a:stretch>
        </p:blipFill>
        <p:spPr>
          <a:xfrm>
            <a:off x="6804343" y="4869160"/>
            <a:ext cx="2841625" cy="583565"/>
          </a:xfrm>
          <a:prstGeom prst="rect">
            <a:avLst/>
          </a:prstGeom>
        </p:spPr>
      </p:pic>
      <p:pic>
        <p:nvPicPr>
          <p:cNvPr id="22533"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42608" y="4394716"/>
            <a:ext cx="718304" cy="1092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6"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242" y="4630370"/>
            <a:ext cx="2266950"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919214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A solution to address the root problem – money creation</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pic>
        <p:nvPicPr>
          <p:cNvPr id="39945" name="Picture 9" descr="https://image-store.slidesharecdn.com/a5a7d5f3-8159-46cb-9802-99a7856db61b-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648" y="1529886"/>
            <a:ext cx="6915478" cy="419191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04528" y="5836487"/>
            <a:ext cx="2736304" cy="307777"/>
          </a:xfrm>
          <a:prstGeom prst="rect">
            <a:avLst/>
          </a:prstGeom>
          <a:noFill/>
        </p:spPr>
        <p:txBody>
          <a:bodyPr wrap="square" rtlCol="0">
            <a:spAutoFit/>
          </a:bodyPr>
          <a:lstStyle/>
          <a:p>
            <a:r>
              <a:rPr lang="en-GB" dirty="0" smtClean="0">
                <a:solidFill>
                  <a:schemeClr val="tx1"/>
                </a:solidFill>
              </a:rPr>
              <a:t>Source: 720Global (2017)</a:t>
            </a:r>
            <a:endParaRPr lang="en-GB" dirty="0">
              <a:solidFill>
                <a:schemeClr val="tx1"/>
              </a:solidFill>
            </a:endParaRPr>
          </a:p>
        </p:txBody>
      </p:sp>
      <p:sp>
        <p:nvSpPr>
          <p:cNvPr id="33"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9"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290610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Bitcoin as a fiat money replacement?</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3"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611" y="1246845"/>
            <a:ext cx="5425551" cy="4797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229005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GB" altLang="en-US" dirty="0" smtClean="0"/>
              <a:t>Bitcoin as a fiat money replacement continued…</a:t>
            </a:r>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3"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717" y="1321654"/>
            <a:ext cx="5389340" cy="4647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3612246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Public Block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22" y="1628800"/>
            <a:ext cx="9000698"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p:txBody>
          <a:bodyPr/>
          <a:lstStyle/>
          <a:p>
            <a:r>
              <a:rPr lang="en-GB" altLang="en-US" dirty="0" smtClean="0"/>
              <a:t>(</a:t>
            </a:r>
            <a:r>
              <a:rPr lang="en-GB" altLang="en-US" dirty="0" err="1" smtClean="0"/>
              <a:t>i</a:t>
            </a:r>
            <a:r>
              <a:rPr lang="en-GB" altLang="en-US" dirty="0" smtClean="0"/>
              <a:t>) A public </a:t>
            </a:r>
            <a:r>
              <a:rPr lang="en-GB" altLang="en-US" dirty="0" err="1" smtClean="0"/>
              <a:t>blockchain</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696422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Private Block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75" y="1341588"/>
            <a:ext cx="9602378" cy="4216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p:cNvSpPr>
            <a:spLocks noGrp="1"/>
          </p:cNvSpPr>
          <p:nvPr>
            <p:ph type="title"/>
          </p:nvPr>
        </p:nvSpPr>
        <p:spPr/>
        <p:txBody>
          <a:bodyPr/>
          <a:lstStyle/>
          <a:p>
            <a:r>
              <a:rPr lang="en-GB" altLang="en-US" dirty="0" smtClean="0"/>
              <a:t>(ii) A private </a:t>
            </a:r>
            <a:r>
              <a:rPr lang="en-GB" altLang="en-US" dirty="0" err="1" smtClean="0"/>
              <a:t>blockchain</a:t>
            </a:r>
            <a:endParaRPr lang="en-GB" altLang="en-US" dirty="0" smtClean="0"/>
          </a:p>
        </p:txBody>
      </p:sp>
      <p:sp>
        <p:nvSpPr>
          <p:cNvPr id="7183" name="Text Box 5"/>
          <p:cNvSpPr txBox="1">
            <a:spLocks noChangeArrowheads="1"/>
          </p:cNvSpPr>
          <p:nvPr/>
        </p:nvSpPr>
        <p:spPr bwMode="auto">
          <a:xfrm>
            <a:off x="631825" y="1125538"/>
            <a:ext cx="9001125" cy="5039766"/>
          </a:xfrm>
          <a:prstGeom prst="rect">
            <a:avLst/>
          </a:prstGeom>
          <a:noFill/>
          <a:ln w="6350"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266700" indent="-266700" eaLnBrk="0" hangingPunct="0">
              <a:defRPr sz="1400">
                <a:solidFill>
                  <a:srgbClr val="737377"/>
                </a:solidFill>
                <a:latin typeface="Arial" charset="0"/>
              </a:defRPr>
            </a:lvl1pPr>
            <a:lvl2pPr marL="723900" indent="-266700" eaLnBrk="0" hangingPunct="0">
              <a:defRPr sz="1400">
                <a:solidFill>
                  <a:srgbClr val="737377"/>
                </a:solidFill>
                <a:latin typeface="Arial" charset="0"/>
              </a:defRPr>
            </a:lvl2pPr>
            <a:lvl3pPr marL="1143000" indent="-228600" eaLnBrk="0" hangingPunct="0">
              <a:defRPr sz="1400">
                <a:solidFill>
                  <a:srgbClr val="737377"/>
                </a:solidFill>
                <a:latin typeface="Arial" charset="0"/>
              </a:defRPr>
            </a:lvl3pPr>
            <a:lvl4pPr marL="1600200" indent="-228600" eaLnBrk="0" hangingPunct="0">
              <a:defRPr sz="1400">
                <a:solidFill>
                  <a:srgbClr val="737377"/>
                </a:solidFill>
                <a:latin typeface="Arial" charset="0"/>
              </a:defRPr>
            </a:lvl4pPr>
            <a:lvl5pPr marL="2057400" indent="-228600" eaLnBrk="0" hangingPunct="0">
              <a:defRPr sz="1400">
                <a:solidFill>
                  <a:srgbClr val="737377"/>
                </a:solidFill>
                <a:latin typeface="Arial" charset="0"/>
              </a:defRPr>
            </a:lvl5pPr>
            <a:lvl6pPr marL="2514600" indent="-228600" eaLnBrk="0" fontAlgn="base" hangingPunct="0">
              <a:spcBef>
                <a:spcPct val="0"/>
              </a:spcBef>
              <a:spcAft>
                <a:spcPct val="0"/>
              </a:spcAft>
              <a:defRPr sz="1400">
                <a:solidFill>
                  <a:srgbClr val="737377"/>
                </a:solidFill>
                <a:latin typeface="Arial" charset="0"/>
              </a:defRPr>
            </a:lvl6pPr>
            <a:lvl7pPr marL="2971800" indent="-228600" eaLnBrk="0" fontAlgn="base" hangingPunct="0">
              <a:spcBef>
                <a:spcPct val="0"/>
              </a:spcBef>
              <a:spcAft>
                <a:spcPct val="0"/>
              </a:spcAft>
              <a:defRPr sz="1400">
                <a:solidFill>
                  <a:srgbClr val="737377"/>
                </a:solidFill>
                <a:latin typeface="Arial" charset="0"/>
              </a:defRPr>
            </a:lvl7pPr>
            <a:lvl8pPr marL="3429000" indent="-228600" eaLnBrk="0" fontAlgn="base" hangingPunct="0">
              <a:spcBef>
                <a:spcPct val="0"/>
              </a:spcBef>
              <a:spcAft>
                <a:spcPct val="0"/>
              </a:spcAft>
              <a:defRPr sz="1400">
                <a:solidFill>
                  <a:srgbClr val="737377"/>
                </a:solidFill>
                <a:latin typeface="Arial" charset="0"/>
              </a:defRPr>
            </a:lvl8pPr>
            <a:lvl9pPr marL="3886200" indent="-228600" eaLnBrk="0" fontAlgn="base" hangingPunct="0">
              <a:spcBef>
                <a:spcPct val="0"/>
              </a:spcBef>
              <a:spcAft>
                <a:spcPct val="0"/>
              </a:spcAft>
              <a:defRPr sz="1400">
                <a:solidFill>
                  <a:srgbClr val="737377"/>
                </a:solidFill>
                <a:latin typeface="Arial" charset="0"/>
              </a:defRPr>
            </a:lvl9pPr>
          </a:lstStyle>
          <a:p>
            <a:pPr lvl="1" eaLnBrk="1" hangingPunct="1">
              <a:buFont typeface="Symbol" pitchFamily="18" charset="2"/>
              <a:buChar char="·"/>
            </a:pPr>
            <a:endParaRPr lang="en-GB" altLang="en-US" sz="1000" dirty="0"/>
          </a:p>
          <a:p>
            <a:pPr eaLnBrk="1" hangingPunct="1"/>
            <a:endParaRPr lang="en-GB" altLang="en-US" sz="1000" dirty="0"/>
          </a:p>
        </p:txBody>
      </p:sp>
      <p:sp>
        <p:nvSpPr>
          <p:cNvPr id="30" name="Footer Placeholder 2"/>
          <p:cNvSpPr>
            <a:spLocks noGrp="1"/>
          </p:cNvSpPr>
          <p:nvPr>
            <p:ph type="ftr" sz="quarter" idx="4294967295"/>
          </p:nvPr>
        </p:nvSpPr>
        <p:spPr>
          <a:xfrm>
            <a:off x="272480" y="6592267"/>
            <a:ext cx="2737449" cy="365125"/>
          </a:xfrm>
          <a:prstGeom prst="rect">
            <a:avLst/>
          </a:prstGeom>
        </p:spPr>
        <p:txBody>
          <a:bodyPr/>
          <a:lstStyle/>
          <a:p>
            <a:r>
              <a:rPr lang="en-GB" sz="1100" dirty="0"/>
              <a:t>© </a:t>
            </a:r>
            <a:r>
              <a:rPr lang="en-GB" sz="1100" dirty="0" smtClean="0"/>
              <a:t>2019 Gavin Brown</a:t>
            </a:r>
            <a:endParaRPr lang="en-US" sz="1100" dirty="0"/>
          </a:p>
        </p:txBody>
      </p:sp>
      <p:sp>
        <p:nvSpPr>
          <p:cNvPr id="18" name="Title 1"/>
          <p:cNvSpPr txBox="1">
            <a:spLocks/>
          </p:cNvSpPr>
          <p:nvPr/>
        </p:nvSpPr>
        <p:spPr bwMode="auto">
          <a:xfrm>
            <a:off x="200025" y="152400"/>
            <a:ext cx="9001125" cy="323850"/>
          </a:xfrm>
          <a:prstGeom prst="rect">
            <a:avLst/>
          </a:prstGeom>
          <a:noFill/>
          <a:ln w="9525" algn="ctr">
            <a:noFill/>
            <a:miter lim="800000"/>
            <a:headEnd/>
            <a:tailEnd/>
          </a:ln>
          <a:effectLst/>
        </p:spPr>
        <p:txBody>
          <a:bodyPr lIns="0" rIns="0" anchor="b"/>
          <a:lstStyle/>
          <a:p>
            <a:pPr eaLnBrk="0" hangingPunct="0">
              <a:defRPr/>
            </a:pPr>
            <a:r>
              <a:rPr lang="en-GB" sz="1050" b="1" u="sng" dirty="0">
                <a:solidFill>
                  <a:srgbClr val="0000CC"/>
                </a:solidFill>
              </a:rPr>
              <a:t>The future of money: </a:t>
            </a:r>
            <a:r>
              <a:rPr lang="en-GB" sz="1050" b="1" u="sng" dirty="0" err="1">
                <a:solidFill>
                  <a:srgbClr val="0000CC"/>
                </a:solidFill>
              </a:rPr>
              <a:t>Stablecoin</a:t>
            </a:r>
            <a:r>
              <a:rPr lang="en-GB" sz="1050" b="1" u="sng" dirty="0">
                <a:solidFill>
                  <a:srgbClr val="0000CC"/>
                </a:solidFill>
              </a:rPr>
              <a:t> </a:t>
            </a:r>
            <a:r>
              <a:rPr lang="en-GB" sz="1050" b="1" u="sng" dirty="0" err="1" smtClean="0">
                <a:solidFill>
                  <a:srgbClr val="0000CC"/>
                </a:solidFill>
              </a:rPr>
              <a:t>cryptocurrencies</a:t>
            </a:r>
            <a:endParaRPr lang="en-GB" sz="1050" b="1" u="sng" dirty="0" smtClean="0">
              <a:solidFill>
                <a:srgbClr val="0000CC"/>
              </a:solidFill>
            </a:endParaRPr>
          </a:p>
          <a:p>
            <a:pPr eaLnBrk="0" hangingPunct="0">
              <a:defRPr/>
            </a:pPr>
            <a:r>
              <a:rPr lang="en-GB" sz="800" kern="0" dirty="0" smtClean="0">
                <a:solidFill>
                  <a:srgbClr val="1E2CB2"/>
                </a:solidFill>
                <a:latin typeface="+mj-lt"/>
                <a:ea typeface="+mj-ea"/>
                <a:cs typeface="+mj-cs"/>
              </a:rPr>
              <a:t>Gavin </a:t>
            </a:r>
            <a:r>
              <a:rPr lang="en-GB" sz="800" kern="0" dirty="0" smtClean="0">
                <a:solidFill>
                  <a:srgbClr val="1E2CB2"/>
                </a:solidFill>
                <a:latin typeface="+mj-lt"/>
                <a:ea typeface="+mj-ea"/>
                <a:cs typeface="+mj-cs"/>
              </a:rPr>
              <a:t>Brown talk </a:t>
            </a:r>
            <a:r>
              <a:rPr lang="en-GB" sz="800" kern="0" dirty="0" smtClean="0">
                <a:solidFill>
                  <a:srgbClr val="1E2CB2"/>
                </a:solidFill>
                <a:latin typeface="+mj-lt"/>
                <a:ea typeface="+mj-ea"/>
                <a:cs typeface="+mj-cs"/>
              </a:rPr>
              <a:t>in Manchester on</a:t>
            </a:r>
            <a:r>
              <a:rPr lang="en-GB" sz="800" kern="0" dirty="0" smtClean="0">
                <a:solidFill>
                  <a:srgbClr val="1E2CB2"/>
                </a:solidFill>
                <a:latin typeface="+mj-lt"/>
                <a:ea typeface="+mj-ea"/>
                <a:cs typeface="+mj-cs"/>
              </a:rPr>
              <a:t> </a:t>
            </a:r>
            <a:r>
              <a:rPr lang="en-GB" sz="800" kern="0" dirty="0" err="1" smtClean="0">
                <a:solidFill>
                  <a:srgbClr val="1E2CB2"/>
                </a:solidFill>
                <a:latin typeface="+mj-lt"/>
                <a:ea typeface="+mj-ea"/>
                <a:cs typeface="+mj-cs"/>
              </a:rPr>
              <a:t>Thur</a:t>
            </a:r>
            <a:r>
              <a:rPr lang="en-GB" sz="800" kern="0" dirty="0" smtClean="0">
                <a:solidFill>
                  <a:srgbClr val="1E2CB2"/>
                </a:solidFill>
                <a:latin typeface="+mj-lt"/>
                <a:ea typeface="+mj-ea"/>
                <a:cs typeface="+mj-cs"/>
              </a:rPr>
              <a:t> 28</a:t>
            </a:r>
            <a:r>
              <a:rPr lang="en-GB" sz="800" kern="0" baseline="30000" dirty="0" smtClean="0">
                <a:solidFill>
                  <a:srgbClr val="1E2CB2"/>
                </a:solidFill>
                <a:latin typeface="+mj-lt"/>
                <a:ea typeface="+mj-ea"/>
                <a:cs typeface="+mj-cs"/>
              </a:rPr>
              <a:t>th</a:t>
            </a:r>
            <a:r>
              <a:rPr lang="en-GB" sz="800" kern="0" dirty="0" smtClean="0">
                <a:solidFill>
                  <a:srgbClr val="1E2CB2"/>
                </a:solidFill>
                <a:latin typeface="+mj-lt"/>
                <a:ea typeface="+mj-ea"/>
                <a:cs typeface="+mj-cs"/>
              </a:rPr>
              <a:t> March </a:t>
            </a:r>
            <a:r>
              <a:rPr lang="en-GB" sz="800" kern="0" dirty="0" smtClean="0">
                <a:solidFill>
                  <a:srgbClr val="1E2CB2"/>
                </a:solidFill>
                <a:latin typeface="+mj-lt"/>
                <a:ea typeface="+mj-ea"/>
                <a:cs typeface="+mj-cs"/>
              </a:rPr>
              <a:t>2019</a:t>
            </a:r>
            <a:endParaRPr lang="en-GB" sz="800" kern="0" dirty="0">
              <a:solidFill>
                <a:srgbClr val="1E2CB2"/>
              </a:solidFill>
              <a:latin typeface="+mj-lt"/>
              <a:ea typeface="+mj-ea"/>
              <a:cs typeface="+mj-cs"/>
            </a:endParaRPr>
          </a:p>
        </p:txBody>
      </p:sp>
    </p:spTree>
    <p:extLst>
      <p:ext uri="{BB962C8B-B14F-4D97-AF65-F5344CB8AC3E}">
        <p14:creationId xmlns:p14="http://schemas.microsoft.com/office/powerpoint/2010/main" val="26988968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D" val="Ghost"/>
</p:tagLst>
</file>

<file path=ppt/theme/theme1.xml><?xml version="1.0" encoding="utf-8"?>
<a:theme xmlns:a="http://schemas.openxmlformats.org/drawingml/2006/main" name="blank">
  <a:themeElements>
    <a:clrScheme name="blank 1">
      <a:dk1>
        <a:srgbClr val="000000"/>
      </a:dk1>
      <a:lt1>
        <a:srgbClr val="FFFFFF"/>
      </a:lt1>
      <a:dk2>
        <a:srgbClr val="666666"/>
      </a:dk2>
      <a:lt2>
        <a:srgbClr val="DDDDDD"/>
      </a:lt2>
      <a:accent1>
        <a:srgbClr val="DE1D0E"/>
      </a:accent1>
      <a:accent2>
        <a:srgbClr val="F8877E"/>
      </a:accent2>
      <a:accent3>
        <a:srgbClr val="FFFFFF"/>
      </a:accent3>
      <a:accent4>
        <a:srgbClr val="000000"/>
      </a:accent4>
      <a:accent5>
        <a:srgbClr val="ECABAA"/>
      </a:accent5>
      <a:accent6>
        <a:srgbClr val="E17A72"/>
      </a:accent6>
      <a:hlink>
        <a:srgbClr val="0000FF"/>
      </a:hlink>
      <a:folHlink>
        <a:srgbClr val="00008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9050" cap="flat" cmpd="sng" algn="ctr">
          <a:solidFill>
            <a:srgbClr val="666666"/>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defRPr kumimoji="0" lang="en-GB" sz="1400" b="0" i="0" u="none" strike="noStrike" cap="none" normalizeH="0" baseline="0" smtClean="0">
            <a:ln>
              <a:noFill/>
            </a:ln>
            <a:solidFill>
              <a:srgbClr val="737377"/>
            </a:solidFill>
            <a:effectLst/>
            <a:latin typeface="Arial" charset="0"/>
          </a:defRPr>
        </a:defPPr>
      </a:lstStyle>
    </a:spDef>
    <a:lnDef>
      <a:spPr bwMode="auto">
        <a:xfrm>
          <a:off x="0" y="0"/>
          <a:ext cx="1" cy="1"/>
        </a:xfrm>
        <a:custGeom>
          <a:avLst/>
          <a:gdLst/>
          <a:ahLst/>
          <a:cxnLst/>
          <a:rect l="0" t="0" r="0" b="0"/>
          <a:pathLst/>
        </a:custGeom>
        <a:noFill/>
        <a:ln w="19050" cap="flat" cmpd="sng" algn="ctr">
          <a:solidFill>
            <a:srgbClr val="666666"/>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
            <a:schemeClr val="tx2"/>
          </a:buClr>
          <a:buSzTx/>
          <a:buFont typeface="Symbol" pitchFamily="18" charset="2"/>
          <a:buNone/>
          <a:tabLst/>
          <a:defRPr kumimoji="0" lang="en-GB" sz="1400" b="0" i="0" u="none" strike="noStrike" cap="none" normalizeH="0" baseline="0" smtClean="0">
            <a:ln>
              <a:noFill/>
            </a:ln>
            <a:solidFill>
              <a:srgbClr val="737377"/>
            </a:solidFill>
            <a:effectLst/>
            <a:latin typeface="Arial" charset="0"/>
          </a:defRPr>
        </a:defPPr>
      </a:lstStyle>
    </a:lnDef>
  </a:objectDefaults>
  <a:extraClrSchemeLst>
    <a:extraClrScheme>
      <a:clrScheme name="blank 1">
        <a:dk1>
          <a:srgbClr val="000000"/>
        </a:dk1>
        <a:lt1>
          <a:srgbClr val="FFFFFF"/>
        </a:lt1>
        <a:dk2>
          <a:srgbClr val="666666"/>
        </a:dk2>
        <a:lt2>
          <a:srgbClr val="DDDDDD"/>
        </a:lt2>
        <a:accent1>
          <a:srgbClr val="DE1D0E"/>
        </a:accent1>
        <a:accent2>
          <a:srgbClr val="F8877E"/>
        </a:accent2>
        <a:accent3>
          <a:srgbClr val="FFFFFF"/>
        </a:accent3>
        <a:accent4>
          <a:srgbClr val="000000"/>
        </a:accent4>
        <a:accent5>
          <a:srgbClr val="ECABAA"/>
        </a:accent5>
        <a:accent6>
          <a:srgbClr val="E17A72"/>
        </a:accent6>
        <a:hlink>
          <a:srgbClr val="0000FF"/>
        </a:hlink>
        <a:folHlink>
          <a:srgbClr val="0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46864</TotalTime>
  <Words>1857</Words>
  <Application>Microsoft Office PowerPoint</Application>
  <PresentationFormat>A4 Paper (210x297 mm)</PresentationFormat>
  <Paragraphs>310</Paragraphs>
  <Slides>37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Courier New</vt:lpstr>
      <vt:lpstr>Symbol</vt:lpstr>
      <vt:lpstr>Times New Roman</vt:lpstr>
      <vt:lpstr>Wingdings</vt:lpstr>
      <vt:lpstr>blank</vt:lpstr>
      <vt:lpstr>Cryptocurrencies, blockchain &amp; the future of money</vt:lpstr>
      <vt:lpstr>My journey</vt:lpstr>
      <vt:lpstr>My journey continued…</vt:lpstr>
      <vt:lpstr>My journey continued…</vt:lpstr>
      <vt:lpstr>A solution to address the root problem – money creation</vt:lpstr>
      <vt:lpstr>Bitcoin as a fiat money replacement?</vt:lpstr>
      <vt:lpstr>Bitcoin as a fiat money replacement continued…</vt:lpstr>
      <vt:lpstr>(i) A public blockchain</vt:lpstr>
      <vt:lpstr>(ii) A private blockchain</vt:lpstr>
      <vt:lpstr>Cryptocurrencies in a global context</vt:lpstr>
      <vt:lpstr>So, how do we value this new asset class?</vt:lpstr>
      <vt:lpstr>Metcalfe’s Law applied to Bitcoin</vt:lpstr>
      <vt:lpstr>Continued,…</vt:lpstr>
      <vt:lpstr>If cryptocurrencies &amp; tokens are so good where is the mass adoption?</vt:lpstr>
      <vt:lpstr>A potential route forward? – Central Bank Digital Currencies (CBDC). 3 models by The BoE</vt:lpstr>
      <vt:lpstr>E.g. Model F.I. map proposed by The BoE (2018)</vt:lpstr>
      <vt:lpstr>E.g. Model F.I. cont.…</vt:lpstr>
      <vt:lpstr>Tax challenges, policy responses &amp; future scenarios</vt:lpstr>
      <vt:lpstr>Next generation cryptocurrency – stablecoins</vt:lpstr>
      <vt:lpstr>Stablecoins ecosystem</vt:lpstr>
      <vt:lpstr>Leading stablecoins for investigation &amp; descriptive statistics</vt:lpstr>
      <vt:lpstr>6 mainstream stablecoins</vt:lpstr>
      <vt:lpstr>6 mainstream stablecoins box plots</vt:lpstr>
      <vt:lpstr>Tether (USDT) over the previous 12 months</vt:lpstr>
      <vt:lpstr>Tether (USDT)</vt:lpstr>
      <vt:lpstr>Circle (USDC)</vt:lpstr>
      <vt:lpstr>True USD (TUSD)</vt:lpstr>
      <vt:lpstr>Paxos (PSX)</vt:lpstr>
      <vt:lpstr>MAKER DAO (DAI)</vt:lpstr>
      <vt:lpstr>DAI incorporating volume – ∆ price uncorrelated to ∆ volume (ρ = +0.07)</vt:lpstr>
      <vt:lpstr>Gemini Dollar (GUSD)</vt:lpstr>
      <vt:lpstr>DAI daily volatility dampening (Dec 2017 – Mar 2019)</vt:lpstr>
      <vt:lpstr>Volatility dampening cont…</vt:lpstr>
      <vt:lpstr>Volatility dampening continued</vt:lpstr>
      <vt:lpstr>Questions</vt:lpstr>
      <vt:lpstr>Next steps…academic / corporate / conference keynote talks</vt:lpstr>
      <vt:lpstr>Any questions?</vt:lpstr>
    </vt:vector>
  </TitlesOfParts>
  <Company>PA Consulting Group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Kaplan</dc:title>
  <dc:creator>LONJA9</dc:creator>
  <dc:description>PPT presentation template V1-10_x000d_
DSP00084-0</dc:description>
  <cp:lastModifiedBy>Gavin Brown</cp:lastModifiedBy>
  <cp:revision>2029</cp:revision>
  <cp:lastPrinted>2019-03-28T15:08:47Z</cp:lastPrinted>
  <dcterms:created xsi:type="dcterms:W3CDTF">2010-04-01T08:23:02Z</dcterms:created>
  <dcterms:modified xsi:type="dcterms:W3CDTF">2019-03-28T15:09:02Z</dcterms:modified>
  <cp:category>Screen version</cp:category>
</cp:coreProperties>
</file>